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3" r:id="rId18"/>
    <p:sldId id="276" r:id="rId19"/>
    <p:sldId id="274" r:id="rId20"/>
    <p:sldId id="275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77" r:id="rId39"/>
    <p:sldId id="296" r:id="rId40"/>
    <p:sldId id="295" r:id="rId41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074" y="2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54215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9420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6450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1469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90541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117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97773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41417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9689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20374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60602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1EF80B-0DC2-467F-B259-368D28FDB726}" type="datetimeFigureOut">
              <a:rPr lang="nl-BE" smtClean="0"/>
              <a:t>22/06/2014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C81A0-6A91-4757-AEDA-12754C198D45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33515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3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14.png"/><Relationship Id="rId10" Type="http://schemas.openxmlformats.org/officeDocument/2006/relationships/image" Target="../media/image69.png"/><Relationship Id="rId4" Type="http://schemas.openxmlformats.org/officeDocument/2006/relationships/image" Target="../media/image32.png"/><Relationship Id="rId9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3" Type="http://schemas.openxmlformats.org/officeDocument/2006/relationships/image" Target="../media/image34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14.png"/><Relationship Id="rId10" Type="http://schemas.openxmlformats.org/officeDocument/2006/relationships/image" Target="../media/image78.png"/><Relationship Id="rId4" Type="http://schemas.openxmlformats.org/officeDocument/2006/relationships/image" Target="../media/image32.png"/><Relationship Id="rId9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34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14.png"/><Relationship Id="rId10" Type="http://schemas.openxmlformats.org/officeDocument/2006/relationships/image" Target="../media/image87.png"/><Relationship Id="rId4" Type="http://schemas.openxmlformats.org/officeDocument/2006/relationships/image" Target="../media/image32.png"/><Relationship Id="rId9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34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14.png"/><Relationship Id="rId10" Type="http://schemas.openxmlformats.org/officeDocument/2006/relationships/image" Target="../media/image96.png"/><Relationship Id="rId4" Type="http://schemas.openxmlformats.org/officeDocument/2006/relationships/image" Target="../media/image32.png"/><Relationship Id="rId9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jpe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jpeg"/><Relationship Id="rId9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6.png"/><Relationship Id="rId5" Type="http://schemas.openxmlformats.org/officeDocument/2006/relationships/image" Target="../media/image125.jpeg"/><Relationship Id="rId4" Type="http://schemas.openxmlformats.org/officeDocument/2006/relationships/image" Target="../media/image1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14.png"/><Relationship Id="rId4" Type="http://schemas.openxmlformats.org/officeDocument/2006/relationships/image" Target="../media/image17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14.png"/><Relationship Id="rId10" Type="http://schemas.openxmlformats.org/officeDocument/2006/relationships/image" Target="../media/image39.png"/><Relationship Id="rId4" Type="http://schemas.openxmlformats.org/officeDocument/2006/relationships/image" Target="../media/image32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4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14.png"/><Relationship Id="rId10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4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14.png"/><Relationship Id="rId10" Type="http://schemas.openxmlformats.org/officeDocument/2006/relationships/image" Target="../media/image55.png"/><Relationship Id="rId4" Type="http://schemas.openxmlformats.org/officeDocument/2006/relationships/image" Target="../media/image32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4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14.png"/><Relationship Id="rId10" Type="http://schemas.openxmlformats.org/officeDocument/2006/relationships/image" Target="../media/image62.png"/><Relationship Id="rId4" Type="http://schemas.openxmlformats.org/officeDocument/2006/relationships/image" Target="../media/image32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BE" sz="6700" dirty="0" smtClean="0">
                <a:solidFill>
                  <a:schemeClr val="accent3">
                    <a:lumMod val="75000"/>
                  </a:schemeClr>
                </a:solidFill>
              </a:rPr>
              <a:t>Snijtand Segmentatie</a:t>
            </a:r>
            <a:r>
              <a:rPr lang="nl-BE" dirty="0" smtClean="0"/>
              <a:t/>
            </a:r>
            <a:br>
              <a:rPr lang="nl-BE" dirty="0" smtClean="0"/>
            </a:br>
            <a:r>
              <a:rPr lang="nl-BE" sz="3600" b="1" dirty="0" smtClean="0">
                <a:solidFill>
                  <a:srgbClr val="00B050"/>
                </a:solidFill>
              </a:rPr>
              <a:t>Computer </a:t>
            </a:r>
            <a:r>
              <a:rPr lang="nl-BE" sz="3600" b="1" dirty="0" err="1" smtClean="0">
                <a:solidFill>
                  <a:srgbClr val="00B050"/>
                </a:solidFill>
              </a:rPr>
              <a:t>Vision</a:t>
            </a:r>
            <a:r>
              <a:rPr lang="nl-BE" sz="3600" b="1" dirty="0" smtClean="0">
                <a:solidFill>
                  <a:srgbClr val="00B050"/>
                </a:solidFill>
              </a:rPr>
              <a:t> [H02K5a]: Finaal Project</a:t>
            </a:r>
            <a:endParaRPr lang="nl-BE" sz="3600" b="1" dirty="0">
              <a:solidFill>
                <a:srgbClr val="00B050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nl-BE" sz="2400" dirty="0" smtClean="0">
                <a:solidFill>
                  <a:schemeClr val="bg1">
                    <a:lumMod val="50000"/>
                  </a:schemeClr>
                </a:solidFill>
              </a:rPr>
              <a:t>Matthias Moulin (R0255811) &amp; Milan </a:t>
            </a:r>
            <a:r>
              <a:rPr lang="nl-BE" sz="2400" dirty="0" err="1" smtClean="0">
                <a:solidFill>
                  <a:schemeClr val="bg1">
                    <a:lumMod val="50000"/>
                  </a:schemeClr>
                </a:solidFill>
              </a:rPr>
              <a:t>Samyn</a:t>
            </a:r>
            <a:r>
              <a:rPr lang="nl-BE" sz="2400" dirty="0" smtClean="0">
                <a:solidFill>
                  <a:schemeClr val="bg1">
                    <a:lumMod val="50000"/>
                  </a:schemeClr>
                </a:solidFill>
              </a:rPr>
              <a:t> (R0264118) </a:t>
            </a:r>
          </a:p>
          <a:p>
            <a:r>
              <a:rPr lang="nl-BE" sz="2400" dirty="0" smtClean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nl-BE" sz="2400" baseline="30000" dirty="0" smtClean="0">
                <a:solidFill>
                  <a:schemeClr val="bg1">
                    <a:lumMod val="50000"/>
                  </a:schemeClr>
                </a:solidFill>
              </a:rPr>
              <a:t>ste</a:t>
            </a:r>
            <a:r>
              <a:rPr lang="nl-BE" sz="2400" dirty="0" smtClean="0">
                <a:solidFill>
                  <a:schemeClr val="bg1">
                    <a:lumMod val="50000"/>
                  </a:schemeClr>
                </a:solidFill>
              </a:rPr>
              <a:t> Master Computerwetenschappen: Mens-Machine Communicatie</a:t>
            </a:r>
          </a:p>
          <a:p>
            <a:r>
              <a:rPr lang="nl-BE" sz="2400" dirty="0" smtClean="0">
                <a:solidFill>
                  <a:schemeClr val="bg1">
                    <a:lumMod val="50000"/>
                  </a:schemeClr>
                </a:solidFill>
              </a:rPr>
              <a:t>2013-2014</a:t>
            </a:r>
            <a:endParaRPr lang="nl-BE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l"/>
                <a:r>
                  <a:rPr lang="nl-BE" sz="2800" b="1" u="sng" dirty="0" err="1" smtClean="0">
                    <a:solidFill>
                      <a:srgbClr val="00B050"/>
                    </a:solidFill>
                  </a:rPr>
                  <a:t>Principal</a:t>
                </a:r>
                <a:r>
                  <a:rPr lang="nl-BE" sz="2800" b="1" u="sng" dirty="0" smtClean="0">
                    <a:solidFill>
                      <a:srgbClr val="00B050"/>
                    </a:solidFill>
                  </a:rPr>
                  <a:t> Component Analysis</a:t>
                </a:r>
                <a:r>
                  <a:rPr lang="nl-BE" sz="2800" dirty="0" smtClean="0"/>
                  <a:t>: Variaties op </a:t>
                </a:r>
                <a:br>
                  <a:rPr lang="nl-BE" sz="2800" dirty="0" smtClean="0"/>
                </a:br>
                <a:r>
                  <a:rPr lang="nl-BE" sz="2800" dirty="0" smtClean="0"/>
                  <a:t>modeltand 5 in de model-coördinatenruimte 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/>
                      </a:rPr>
                      <m:t>(</m:t>
                    </m:r>
                    <m:r>
                      <a:rPr lang="nl-BE" sz="2800" i="1" dirty="0" err="1" smtClean="0">
                        <a:latin typeface="Cambria Math"/>
                      </a:rPr>
                      <m:t>𝑥</m:t>
                    </m:r>
                    <m:r>
                      <a:rPr lang="nl-BE" sz="2800" i="1" dirty="0" err="1" smtClean="0">
                        <a:latin typeface="Cambria Math"/>
                      </a:rPr>
                      <m:t>’,</m:t>
                    </m:r>
                    <m:r>
                      <a:rPr lang="nl-BE" sz="2800" i="1" dirty="0" err="1" smtClean="0">
                        <a:latin typeface="Cambria Math"/>
                      </a:rPr>
                      <m:t>𝑦</m:t>
                    </m:r>
                    <m:r>
                      <a:rPr lang="nl-BE" sz="2800" i="1" dirty="0" smtClean="0">
                        <a:latin typeface="Cambria Math"/>
                      </a:rPr>
                      <m:t>’)</m:t>
                    </m:r>
                  </m:oMath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b="-63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ep 2"/>
          <p:cNvGrpSpPr/>
          <p:nvPr/>
        </p:nvGrpSpPr>
        <p:grpSpPr>
          <a:xfrm>
            <a:off x="7800447" y="147989"/>
            <a:ext cx="1109664" cy="1106311"/>
            <a:chOff x="7877891" y="-12925"/>
            <a:chExt cx="1109664" cy="1106311"/>
          </a:xfrm>
        </p:grpSpPr>
        <p:cxnSp>
          <p:nvCxnSpPr>
            <p:cNvPr id="4" name="Rechte verbindingslijn met pijl 3"/>
            <p:cNvCxnSpPr/>
            <p:nvPr/>
          </p:nvCxnSpPr>
          <p:spPr>
            <a:xfrm>
              <a:off x="8037604" y="332656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Rechte verbindingslijn met pijl 4"/>
            <p:cNvCxnSpPr/>
            <p:nvPr/>
          </p:nvCxnSpPr>
          <p:spPr>
            <a:xfrm>
              <a:off x="8037604" y="345434"/>
              <a:ext cx="6388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vak 5"/>
                <p:cNvSpPr txBox="1"/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i="1" dirty="0" smtClean="0">
                            <a:latin typeface="Cambria Math"/>
                          </a:rPr>
                          <m:t>𝑦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6" name="Tekstvak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17308" b="-4918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kstvak 6"/>
                <p:cNvSpPr txBox="1"/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7" name="Tekstvak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5094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kstvak 7"/>
                <p:cNvSpPr txBox="1"/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(0,0)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8" name="Tekstvak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769" r="-121154" b="-1147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Afbeelding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133" y="1372245"/>
            <a:ext cx="3694900" cy="1337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5004" y="1254300"/>
            <a:ext cx="3990104" cy="145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fbeelding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4579" y="2712074"/>
            <a:ext cx="3905743" cy="142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fbeelding 1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865" y="4098991"/>
            <a:ext cx="3882243" cy="141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4374" y="2749792"/>
            <a:ext cx="3639759" cy="134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468" y="4079939"/>
            <a:ext cx="3793569" cy="138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fbeelding 14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7468" y="5463659"/>
            <a:ext cx="3793569" cy="13837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hoek 15"/>
              <p:cNvSpPr/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nl-BE" sz="1400" i="1" dirty="0" smtClean="0"/>
                  <a:t>Het effect van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−3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 −2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,−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,0,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</m:oMath>
                </a14:m>
                <a:r>
                  <a:rPr lang="nl-BE" sz="1400" i="1" dirty="0"/>
                  <a:t> (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±3</m:t>
                    </m:r>
                  </m:oMath>
                </a14:m>
                <a:r>
                  <a:rPr lang="nl-BE" sz="1400" i="1" dirty="0"/>
                  <a:t> standaard deviaties) </a:t>
                </a:r>
                <a:r>
                  <a:rPr lang="nl-BE" sz="1400" i="1" dirty="0" smtClean="0"/>
                  <a:t>afwijkingen </a:t>
                </a:r>
                <a:r>
                  <a:rPr lang="nl-BE" sz="1400" i="1" dirty="0"/>
                  <a:t>ten opzichte van het gemiddelde model voor de </a:t>
                </a:r>
                <a:r>
                  <a:rPr lang="nl-BE" sz="1400" i="1" dirty="0" smtClean="0"/>
                  <a:t>5</a:t>
                </a:r>
                <a:r>
                  <a:rPr lang="nl-BE" sz="1400" i="1" baseline="30000" dirty="0" smtClean="0"/>
                  <a:t>e</a:t>
                </a:r>
                <a:r>
                  <a:rPr lang="nl-BE" sz="1400" i="1" dirty="0" smtClean="0"/>
                  <a:t> tand </a:t>
                </a:r>
                <a:r>
                  <a:rPr lang="nl-BE" sz="1400" i="1" dirty="0"/>
                  <a:t>in de model-coördinatenruimte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14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nl-BE" sz="140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’, 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𝑦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</m:t>
                        </m:r>
                      </m:e>
                    </m:d>
                    <m:r>
                      <a:rPr lang="nl-BE" sz="1400" b="0" i="1" dirty="0" smtClean="0">
                        <a:latin typeface="Cambria Math"/>
                      </a:rPr>
                      <m:t>. </m:t>
                    </m:r>
                  </m:oMath>
                </a14:m>
                <a:r>
                  <a:rPr lang="nl-BE" sz="1400" i="1" dirty="0" smtClean="0"/>
                  <a:t>Hierbij </a:t>
                </a:r>
                <a:r>
                  <a:rPr lang="nl-BE" sz="1400" i="1" dirty="0"/>
                  <a:t>zijn deze vormfactors in beschouwing genomen die minstens 98% van de variantie van de landmarkposities van de 14 </a:t>
                </a:r>
                <a:r>
                  <a:rPr lang="nl-BE" sz="1400" i="1" dirty="0" err="1"/>
                  <a:t>trainingsamples</a:t>
                </a:r>
                <a:r>
                  <a:rPr lang="nl-BE" sz="1400" i="1" dirty="0"/>
                  <a:t> t.o.v. het gemiddelde model verklaren.</a:t>
                </a:r>
                <a:endParaRPr lang="nl-BE" sz="1400" dirty="0"/>
              </a:p>
            </p:txBody>
          </p:sp>
        </mc:Choice>
        <mc:Fallback xmlns="">
          <p:sp>
            <p:nvSpPr>
              <p:cNvPr id="16" name="Rechthoe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  <a:blipFill rotWithShape="1">
                <a:blip r:embed="rId13"/>
                <a:stretch>
                  <a:fillRect l="-367" r="-367" b="-346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377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l"/>
                <a:r>
                  <a:rPr lang="nl-BE" sz="2800" b="1" u="sng" dirty="0" err="1" smtClean="0">
                    <a:solidFill>
                      <a:srgbClr val="00B050"/>
                    </a:solidFill>
                  </a:rPr>
                  <a:t>Principal</a:t>
                </a:r>
                <a:r>
                  <a:rPr lang="nl-BE" sz="2800" b="1" u="sng" dirty="0" smtClean="0">
                    <a:solidFill>
                      <a:srgbClr val="00B050"/>
                    </a:solidFill>
                  </a:rPr>
                  <a:t> Component Analysis</a:t>
                </a:r>
                <a:r>
                  <a:rPr lang="nl-BE" sz="2800" dirty="0" smtClean="0"/>
                  <a:t>: Variaties op </a:t>
                </a:r>
                <a:br>
                  <a:rPr lang="nl-BE" sz="2800" dirty="0" smtClean="0"/>
                </a:br>
                <a:r>
                  <a:rPr lang="nl-BE" sz="2800" dirty="0" smtClean="0"/>
                  <a:t>modeltand 6 in de model-coördinatenruimte 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/>
                      </a:rPr>
                      <m:t>(</m:t>
                    </m:r>
                    <m:r>
                      <a:rPr lang="nl-BE" sz="2800" i="1" dirty="0" err="1" smtClean="0">
                        <a:latin typeface="Cambria Math"/>
                      </a:rPr>
                      <m:t>𝑥</m:t>
                    </m:r>
                    <m:r>
                      <a:rPr lang="nl-BE" sz="2800" i="1" dirty="0" err="1" smtClean="0">
                        <a:latin typeface="Cambria Math"/>
                      </a:rPr>
                      <m:t>’,</m:t>
                    </m:r>
                    <m:r>
                      <a:rPr lang="nl-BE" sz="2800" i="1" dirty="0" err="1" smtClean="0">
                        <a:latin typeface="Cambria Math"/>
                      </a:rPr>
                      <m:t>𝑦</m:t>
                    </m:r>
                    <m:r>
                      <a:rPr lang="nl-BE" sz="2800" i="1" dirty="0" smtClean="0">
                        <a:latin typeface="Cambria Math"/>
                      </a:rPr>
                      <m:t>’)</m:t>
                    </m:r>
                  </m:oMath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b="-63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ep 2"/>
          <p:cNvGrpSpPr/>
          <p:nvPr/>
        </p:nvGrpSpPr>
        <p:grpSpPr>
          <a:xfrm>
            <a:off x="7800447" y="147989"/>
            <a:ext cx="1109664" cy="1106311"/>
            <a:chOff x="7877891" y="-12925"/>
            <a:chExt cx="1109664" cy="1106311"/>
          </a:xfrm>
        </p:grpSpPr>
        <p:cxnSp>
          <p:nvCxnSpPr>
            <p:cNvPr id="4" name="Rechte verbindingslijn met pijl 3"/>
            <p:cNvCxnSpPr/>
            <p:nvPr/>
          </p:nvCxnSpPr>
          <p:spPr>
            <a:xfrm>
              <a:off x="8037604" y="332656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Rechte verbindingslijn met pijl 4"/>
            <p:cNvCxnSpPr/>
            <p:nvPr/>
          </p:nvCxnSpPr>
          <p:spPr>
            <a:xfrm>
              <a:off x="8037604" y="345434"/>
              <a:ext cx="6388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vak 5"/>
                <p:cNvSpPr txBox="1"/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i="1" dirty="0" smtClean="0">
                            <a:latin typeface="Cambria Math"/>
                          </a:rPr>
                          <m:t>𝑦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6" name="Tekstvak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17308" b="-4918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kstvak 6"/>
                <p:cNvSpPr txBox="1"/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7" name="Tekstvak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5094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kstvak 7"/>
                <p:cNvSpPr txBox="1"/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(0,0)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8" name="Tekstvak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769" r="-121154" b="-1147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Afbeelding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1051" y="1353486"/>
            <a:ext cx="3959059" cy="1337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229" y="1254300"/>
            <a:ext cx="4227610" cy="145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fbeelding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1640" y="2691218"/>
            <a:ext cx="4138228" cy="142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fbeelding 1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7183" y="4141096"/>
            <a:ext cx="4113328" cy="141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230" y="2691219"/>
            <a:ext cx="4227610" cy="142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228" y="4115855"/>
            <a:ext cx="4227611" cy="138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fbeelding 14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745" y="5450272"/>
            <a:ext cx="4257633" cy="13837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hoek 15"/>
              <p:cNvSpPr/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nl-BE" sz="1400" i="1" dirty="0" smtClean="0"/>
                  <a:t>Het effect van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−3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 −2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,−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,0,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</m:oMath>
                </a14:m>
                <a:r>
                  <a:rPr lang="nl-BE" sz="1400" i="1" dirty="0"/>
                  <a:t> (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±3</m:t>
                    </m:r>
                  </m:oMath>
                </a14:m>
                <a:r>
                  <a:rPr lang="nl-BE" sz="1400" i="1" dirty="0"/>
                  <a:t> standaard deviaties) </a:t>
                </a:r>
                <a:r>
                  <a:rPr lang="nl-BE" sz="1400" i="1" dirty="0" smtClean="0"/>
                  <a:t>afwijkingen </a:t>
                </a:r>
                <a:r>
                  <a:rPr lang="nl-BE" sz="1400" i="1" dirty="0"/>
                  <a:t>ten opzichte van het gemiddelde model voor de </a:t>
                </a:r>
                <a:r>
                  <a:rPr lang="nl-BE" sz="1400" i="1" dirty="0" smtClean="0"/>
                  <a:t>6</a:t>
                </a:r>
                <a:r>
                  <a:rPr lang="nl-BE" sz="1400" i="1" baseline="30000" dirty="0" smtClean="0"/>
                  <a:t>e</a:t>
                </a:r>
                <a:r>
                  <a:rPr lang="nl-BE" sz="1400" i="1" dirty="0" smtClean="0"/>
                  <a:t> tand </a:t>
                </a:r>
                <a:r>
                  <a:rPr lang="nl-BE" sz="1400" i="1" dirty="0"/>
                  <a:t>in de model-coördinatenruimte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14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nl-BE" sz="140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’, 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𝑦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</m:t>
                        </m:r>
                      </m:e>
                    </m:d>
                    <m:r>
                      <a:rPr lang="nl-BE" sz="1400" b="0" i="1" dirty="0" smtClean="0">
                        <a:latin typeface="Cambria Math"/>
                      </a:rPr>
                      <m:t>. </m:t>
                    </m:r>
                  </m:oMath>
                </a14:m>
                <a:r>
                  <a:rPr lang="nl-BE" sz="1400" i="1" dirty="0" smtClean="0"/>
                  <a:t>Hierbij </a:t>
                </a:r>
                <a:r>
                  <a:rPr lang="nl-BE" sz="1400" i="1" dirty="0"/>
                  <a:t>zijn deze vormfactors in beschouwing genomen die minstens 98% van de variantie van de landmarkposities van de 14 </a:t>
                </a:r>
                <a:r>
                  <a:rPr lang="nl-BE" sz="1400" i="1" dirty="0" err="1"/>
                  <a:t>trainingsamples</a:t>
                </a:r>
                <a:r>
                  <a:rPr lang="nl-BE" sz="1400" i="1" dirty="0"/>
                  <a:t> t.o.v. het gemiddelde model verklaren.</a:t>
                </a:r>
                <a:endParaRPr lang="nl-BE" sz="1400" dirty="0"/>
              </a:p>
            </p:txBody>
          </p:sp>
        </mc:Choice>
        <mc:Fallback xmlns="">
          <p:sp>
            <p:nvSpPr>
              <p:cNvPr id="16" name="Rechthoe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  <a:blipFill rotWithShape="1">
                <a:blip r:embed="rId13"/>
                <a:stretch>
                  <a:fillRect l="-367" r="-367" b="-346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82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l"/>
                <a:r>
                  <a:rPr lang="nl-BE" sz="2800" b="1" u="sng" dirty="0" err="1" smtClean="0">
                    <a:solidFill>
                      <a:srgbClr val="00B050"/>
                    </a:solidFill>
                  </a:rPr>
                  <a:t>Principal</a:t>
                </a:r>
                <a:r>
                  <a:rPr lang="nl-BE" sz="2800" b="1" u="sng" dirty="0" smtClean="0">
                    <a:solidFill>
                      <a:srgbClr val="00B050"/>
                    </a:solidFill>
                  </a:rPr>
                  <a:t> Component Analysis</a:t>
                </a:r>
                <a:r>
                  <a:rPr lang="nl-BE" sz="2800" dirty="0" smtClean="0"/>
                  <a:t>: Variaties op </a:t>
                </a:r>
                <a:br>
                  <a:rPr lang="nl-BE" sz="2800" dirty="0" smtClean="0"/>
                </a:br>
                <a:r>
                  <a:rPr lang="nl-BE" sz="2800" dirty="0" smtClean="0"/>
                  <a:t>modeltand 7 in de model-coördinatenruimte 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/>
                      </a:rPr>
                      <m:t>(</m:t>
                    </m:r>
                    <m:r>
                      <a:rPr lang="nl-BE" sz="2800" i="1" dirty="0" err="1" smtClean="0">
                        <a:latin typeface="Cambria Math"/>
                      </a:rPr>
                      <m:t>𝑥</m:t>
                    </m:r>
                    <m:r>
                      <a:rPr lang="nl-BE" sz="2800" i="1" dirty="0" err="1" smtClean="0">
                        <a:latin typeface="Cambria Math"/>
                      </a:rPr>
                      <m:t>’,</m:t>
                    </m:r>
                    <m:r>
                      <a:rPr lang="nl-BE" sz="2800" i="1" dirty="0" err="1" smtClean="0">
                        <a:latin typeface="Cambria Math"/>
                      </a:rPr>
                      <m:t>𝑦</m:t>
                    </m:r>
                    <m:r>
                      <a:rPr lang="nl-BE" sz="2800" i="1" dirty="0" smtClean="0">
                        <a:latin typeface="Cambria Math"/>
                      </a:rPr>
                      <m:t>’)</m:t>
                    </m:r>
                  </m:oMath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b="-63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ep 2"/>
          <p:cNvGrpSpPr/>
          <p:nvPr/>
        </p:nvGrpSpPr>
        <p:grpSpPr>
          <a:xfrm>
            <a:off x="7800447" y="147989"/>
            <a:ext cx="1109664" cy="1106311"/>
            <a:chOff x="7877891" y="-12925"/>
            <a:chExt cx="1109664" cy="1106311"/>
          </a:xfrm>
        </p:grpSpPr>
        <p:cxnSp>
          <p:nvCxnSpPr>
            <p:cNvPr id="4" name="Rechte verbindingslijn met pijl 3"/>
            <p:cNvCxnSpPr/>
            <p:nvPr/>
          </p:nvCxnSpPr>
          <p:spPr>
            <a:xfrm>
              <a:off x="8037604" y="332656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Rechte verbindingslijn met pijl 4"/>
            <p:cNvCxnSpPr/>
            <p:nvPr/>
          </p:nvCxnSpPr>
          <p:spPr>
            <a:xfrm>
              <a:off x="8037604" y="345434"/>
              <a:ext cx="6388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vak 5"/>
                <p:cNvSpPr txBox="1"/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i="1" dirty="0" smtClean="0">
                            <a:latin typeface="Cambria Math"/>
                          </a:rPr>
                          <m:t>𝑦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6" name="Tekstvak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17308" b="-4918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kstvak 6"/>
                <p:cNvSpPr txBox="1"/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7" name="Tekstvak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5094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kstvak 7"/>
                <p:cNvSpPr txBox="1"/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(0,0)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8" name="Tekstvak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769" r="-121154" b="-1147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Afbeelding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66" y="1248878"/>
            <a:ext cx="4155255" cy="149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4661" y="1254300"/>
            <a:ext cx="4050790" cy="145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fbeelding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8181" y="2691218"/>
            <a:ext cx="3965146" cy="142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fbeelding 1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9909" y="4092214"/>
            <a:ext cx="4023417" cy="1452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66" y="2741818"/>
            <a:ext cx="4155255" cy="1374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65" y="4092214"/>
            <a:ext cx="4155255" cy="138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fbeelding 14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4566" y="5474281"/>
            <a:ext cx="4003259" cy="138371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hoek 15"/>
              <p:cNvSpPr/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nl-BE" sz="1400" i="1" dirty="0" smtClean="0"/>
                  <a:t>Het effect van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−3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 −2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,−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,0,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</m:oMath>
                </a14:m>
                <a:r>
                  <a:rPr lang="nl-BE" sz="1400" i="1" dirty="0"/>
                  <a:t> (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±3</m:t>
                    </m:r>
                  </m:oMath>
                </a14:m>
                <a:r>
                  <a:rPr lang="nl-BE" sz="1400" i="1" dirty="0"/>
                  <a:t> standaard deviaties) </a:t>
                </a:r>
                <a:r>
                  <a:rPr lang="nl-BE" sz="1400" i="1" dirty="0" smtClean="0"/>
                  <a:t>afwijkingen </a:t>
                </a:r>
                <a:r>
                  <a:rPr lang="nl-BE" sz="1400" i="1" dirty="0"/>
                  <a:t>ten opzichte van het gemiddelde model voor de </a:t>
                </a:r>
                <a:r>
                  <a:rPr lang="nl-BE" sz="1400" i="1" dirty="0" smtClean="0"/>
                  <a:t>7</a:t>
                </a:r>
                <a:r>
                  <a:rPr lang="nl-BE" sz="1400" i="1" baseline="30000" dirty="0" smtClean="0"/>
                  <a:t>e</a:t>
                </a:r>
                <a:r>
                  <a:rPr lang="nl-BE" sz="1400" i="1" dirty="0" smtClean="0"/>
                  <a:t> tand </a:t>
                </a:r>
                <a:r>
                  <a:rPr lang="nl-BE" sz="1400" i="1" dirty="0"/>
                  <a:t>in de model-coördinatenruimte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14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nl-BE" sz="140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’, 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𝑦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</m:t>
                        </m:r>
                      </m:e>
                    </m:d>
                    <m:r>
                      <a:rPr lang="nl-BE" sz="1400" b="0" i="1" dirty="0" smtClean="0">
                        <a:latin typeface="Cambria Math"/>
                      </a:rPr>
                      <m:t>. </m:t>
                    </m:r>
                  </m:oMath>
                </a14:m>
                <a:r>
                  <a:rPr lang="nl-BE" sz="1400" i="1" dirty="0" smtClean="0"/>
                  <a:t>Hierbij </a:t>
                </a:r>
                <a:r>
                  <a:rPr lang="nl-BE" sz="1400" i="1" dirty="0"/>
                  <a:t>zijn deze vormfactors in beschouwing genomen die minstens 98% van de variantie van de landmarkposities van de 14 </a:t>
                </a:r>
                <a:r>
                  <a:rPr lang="nl-BE" sz="1400" i="1" dirty="0" err="1"/>
                  <a:t>trainingsamples</a:t>
                </a:r>
                <a:r>
                  <a:rPr lang="nl-BE" sz="1400" i="1" dirty="0"/>
                  <a:t> t.o.v. het gemiddelde model verklaren.</a:t>
                </a:r>
                <a:endParaRPr lang="nl-BE" sz="1400" dirty="0"/>
              </a:p>
            </p:txBody>
          </p:sp>
        </mc:Choice>
        <mc:Fallback xmlns="">
          <p:sp>
            <p:nvSpPr>
              <p:cNvPr id="16" name="Rechthoe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  <a:blipFill rotWithShape="1">
                <a:blip r:embed="rId13"/>
                <a:stretch>
                  <a:fillRect l="-367" r="-367" b="-346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01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l"/>
                <a:r>
                  <a:rPr lang="nl-BE" sz="2800" b="1" u="sng" dirty="0" err="1" smtClean="0">
                    <a:solidFill>
                      <a:srgbClr val="00B050"/>
                    </a:solidFill>
                  </a:rPr>
                  <a:t>Principal</a:t>
                </a:r>
                <a:r>
                  <a:rPr lang="nl-BE" sz="2800" b="1" u="sng" dirty="0" smtClean="0">
                    <a:solidFill>
                      <a:srgbClr val="00B050"/>
                    </a:solidFill>
                  </a:rPr>
                  <a:t> Component Analysis</a:t>
                </a:r>
                <a:r>
                  <a:rPr lang="nl-BE" sz="2800" dirty="0" smtClean="0"/>
                  <a:t>: Variaties op </a:t>
                </a:r>
                <a:br>
                  <a:rPr lang="nl-BE" sz="2800" dirty="0" smtClean="0"/>
                </a:br>
                <a:r>
                  <a:rPr lang="nl-BE" sz="2800" dirty="0" smtClean="0"/>
                  <a:t>modeltand 8 in de model-coördinatenruimte 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/>
                      </a:rPr>
                      <m:t>(</m:t>
                    </m:r>
                    <m:r>
                      <a:rPr lang="nl-BE" sz="2800" i="1" dirty="0" err="1" smtClean="0">
                        <a:latin typeface="Cambria Math"/>
                      </a:rPr>
                      <m:t>𝑥</m:t>
                    </m:r>
                    <m:r>
                      <a:rPr lang="nl-BE" sz="2800" i="1" dirty="0" err="1" smtClean="0">
                        <a:latin typeface="Cambria Math"/>
                      </a:rPr>
                      <m:t>’,</m:t>
                    </m:r>
                    <m:r>
                      <a:rPr lang="nl-BE" sz="2800" i="1" dirty="0" err="1" smtClean="0">
                        <a:latin typeface="Cambria Math"/>
                      </a:rPr>
                      <m:t>𝑦</m:t>
                    </m:r>
                    <m:r>
                      <a:rPr lang="nl-BE" sz="2800" i="1" dirty="0" smtClean="0">
                        <a:latin typeface="Cambria Math"/>
                      </a:rPr>
                      <m:t>’)</m:t>
                    </m:r>
                  </m:oMath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b="-63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ep 2"/>
          <p:cNvGrpSpPr/>
          <p:nvPr/>
        </p:nvGrpSpPr>
        <p:grpSpPr>
          <a:xfrm>
            <a:off x="7800447" y="147989"/>
            <a:ext cx="1109664" cy="1106311"/>
            <a:chOff x="7877891" y="-12925"/>
            <a:chExt cx="1109664" cy="1106311"/>
          </a:xfrm>
        </p:grpSpPr>
        <p:cxnSp>
          <p:nvCxnSpPr>
            <p:cNvPr id="4" name="Rechte verbindingslijn met pijl 3"/>
            <p:cNvCxnSpPr/>
            <p:nvPr/>
          </p:nvCxnSpPr>
          <p:spPr>
            <a:xfrm>
              <a:off x="8037604" y="332656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Rechte verbindingslijn met pijl 4"/>
            <p:cNvCxnSpPr/>
            <p:nvPr/>
          </p:nvCxnSpPr>
          <p:spPr>
            <a:xfrm>
              <a:off x="8037604" y="345434"/>
              <a:ext cx="6388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vak 5"/>
                <p:cNvSpPr txBox="1"/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i="1" dirty="0" smtClean="0">
                            <a:latin typeface="Cambria Math"/>
                          </a:rPr>
                          <m:t>𝑦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6" name="Tekstvak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17308" b="-4918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kstvak 6"/>
                <p:cNvSpPr txBox="1"/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7" name="Tekstvak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5094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kstvak 7"/>
                <p:cNvSpPr txBox="1"/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(0,0)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8" name="Tekstvak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769" r="-121154" b="-1147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Afbeelding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386" y="1248878"/>
            <a:ext cx="4124581" cy="1492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1119" y="1254300"/>
            <a:ext cx="4177873" cy="1455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fbeelding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55983" y="2691218"/>
            <a:ext cx="4089543" cy="142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fbeelding 1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8286" y="4115854"/>
            <a:ext cx="4064936" cy="141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16" y="2676053"/>
            <a:ext cx="4247251" cy="152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635" y="4169334"/>
            <a:ext cx="4104326" cy="139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fbeelding 14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386" y="5569226"/>
            <a:ext cx="3919230" cy="126657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hthoek 15"/>
              <p:cNvSpPr/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nl-BE" sz="1400" i="1" dirty="0" smtClean="0"/>
                  <a:t>Het effect van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−3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 −2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,−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,0,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</m:oMath>
                </a14:m>
                <a:r>
                  <a:rPr lang="nl-BE" sz="1400" i="1" dirty="0"/>
                  <a:t> (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±3</m:t>
                    </m:r>
                  </m:oMath>
                </a14:m>
                <a:r>
                  <a:rPr lang="nl-BE" sz="1400" i="1" dirty="0"/>
                  <a:t> standaard deviaties) </a:t>
                </a:r>
                <a:r>
                  <a:rPr lang="nl-BE" sz="1400" i="1" dirty="0" smtClean="0"/>
                  <a:t>afwijkingen </a:t>
                </a:r>
                <a:r>
                  <a:rPr lang="nl-BE" sz="1400" i="1" dirty="0"/>
                  <a:t>ten opzichte van het gemiddelde model voor de </a:t>
                </a:r>
                <a:r>
                  <a:rPr lang="nl-BE" sz="1400" i="1" dirty="0" smtClean="0"/>
                  <a:t>8</a:t>
                </a:r>
                <a:r>
                  <a:rPr lang="nl-BE" sz="1400" i="1" baseline="30000" dirty="0" smtClean="0"/>
                  <a:t>e</a:t>
                </a:r>
                <a:r>
                  <a:rPr lang="nl-BE" sz="1400" i="1" dirty="0" smtClean="0"/>
                  <a:t> tand </a:t>
                </a:r>
                <a:r>
                  <a:rPr lang="nl-BE" sz="1400" i="1" dirty="0"/>
                  <a:t>in de model-coördinatenruimte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14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nl-BE" sz="140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’, 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𝑦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</m:t>
                        </m:r>
                      </m:e>
                    </m:d>
                    <m:r>
                      <a:rPr lang="nl-BE" sz="1400" b="0" i="1" dirty="0" smtClean="0">
                        <a:latin typeface="Cambria Math"/>
                      </a:rPr>
                      <m:t>. </m:t>
                    </m:r>
                  </m:oMath>
                </a14:m>
                <a:r>
                  <a:rPr lang="nl-BE" sz="1400" i="1" dirty="0" smtClean="0"/>
                  <a:t>Hierbij </a:t>
                </a:r>
                <a:r>
                  <a:rPr lang="nl-BE" sz="1400" i="1" dirty="0"/>
                  <a:t>zijn deze vormfactors in beschouwing genomen die minstens 98% van de variantie van de landmarkposities van de 14 </a:t>
                </a:r>
                <a:r>
                  <a:rPr lang="nl-BE" sz="1400" i="1" dirty="0" err="1"/>
                  <a:t>trainingsamples</a:t>
                </a:r>
                <a:r>
                  <a:rPr lang="nl-BE" sz="1400" i="1" dirty="0"/>
                  <a:t> t.o.v. het gemiddelde model verklaren.</a:t>
                </a:r>
                <a:endParaRPr lang="nl-BE" sz="1400" dirty="0"/>
              </a:p>
            </p:txBody>
          </p:sp>
        </mc:Choice>
        <mc:Fallback xmlns="">
          <p:sp>
            <p:nvSpPr>
              <p:cNvPr id="16" name="Rechthoek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  <a:blipFill rotWithShape="1">
                <a:blip r:embed="rId13"/>
                <a:stretch>
                  <a:fillRect l="-367" r="-367" b="-346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39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err="1" smtClean="0">
                <a:solidFill>
                  <a:srgbClr val="00B050"/>
                </a:solidFill>
              </a:rPr>
              <a:t>Preprocessen</a:t>
            </a:r>
            <a:r>
              <a:rPr lang="nl-BE" sz="2800" dirty="0" smtClean="0"/>
              <a:t>: </a:t>
            </a:r>
            <a:r>
              <a:rPr lang="nl-BE" sz="2000" dirty="0" err="1" smtClean="0"/>
              <a:t>Croppen</a:t>
            </a:r>
            <a:r>
              <a:rPr lang="nl-BE" sz="2000" dirty="0" smtClean="0"/>
              <a:t> -&gt; </a:t>
            </a:r>
            <a:r>
              <a:rPr lang="nl-BE" sz="2000" dirty="0" err="1" smtClean="0"/>
              <a:t>Denoisen</a:t>
            </a:r>
            <a:endParaRPr lang="nl-BE" sz="2000" u="sng" dirty="0">
              <a:solidFill>
                <a:srgbClr val="00B050"/>
              </a:solidFill>
            </a:endParaRPr>
          </a:p>
        </p:txBody>
      </p:sp>
      <p:pic>
        <p:nvPicPr>
          <p:cNvPr id="2057" name="Picture 9" descr="C:\Users\Matthias\CV\data\Visualizations\Preproccess\D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203390"/>
            <a:ext cx="3420932" cy="548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Matthias\CV\data\Visualizations\Preproccess\O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03390"/>
            <a:ext cx="3420932" cy="548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/>
          <p:cNvSpPr txBox="1"/>
          <p:nvPr/>
        </p:nvSpPr>
        <p:spPr>
          <a:xfrm>
            <a:off x="1745962" y="623731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 smtClean="0"/>
              <a:t>Origineel</a:t>
            </a:r>
            <a:endParaRPr lang="nl-BE" b="1" dirty="0"/>
          </a:p>
        </p:txBody>
      </p:sp>
      <p:sp>
        <p:nvSpPr>
          <p:cNvPr id="21" name="Tekstvak 20"/>
          <p:cNvSpPr txBox="1"/>
          <p:nvPr/>
        </p:nvSpPr>
        <p:spPr>
          <a:xfrm>
            <a:off x="5778410" y="62392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 err="1" smtClean="0"/>
              <a:t>Denoised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85826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err="1" smtClean="0">
                <a:solidFill>
                  <a:srgbClr val="00B050"/>
                </a:solidFill>
              </a:rPr>
              <a:t>Preprocessen</a:t>
            </a:r>
            <a:r>
              <a:rPr lang="nl-BE" sz="2800" dirty="0" smtClean="0"/>
              <a:t>: </a:t>
            </a:r>
            <a:r>
              <a:rPr lang="nl-BE" sz="2000" dirty="0" err="1" smtClean="0"/>
              <a:t>Croppen</a:t>
            </a:r>
            <a:r>
              <a:rPr lang="nl-BE" sz="2000" dirty="0" smtClean="0"/>
              <a:t> -&gt; </a:t>
            </a:r>
            <a:r>
              <a:rPr lang="nl-BE" sz="2000" dirty="0" err="1" smtClean="0"/>
              <a:t>Denoisen</a:t>
            </a:r>
            <a:r>
              <a:rPr lang="nl-BE" sz="2000" dirty="0" smtClean="0"/>
              <a:t> -&gt; Histogram </a:t>
            </a:r>
            <a:r>
              <a:rPr lang="nl-BE" sz="2000" dirty="0" err="1" smtClean="0"/>
              <a:t>Equalization</a:t>
            </a:r>
            <a:r>
              <a:rPr lang="nl-BE" sz="2000" dirty="0" smtClean="0"/>
              <a:t> </a:t>
            </a:r>
            <a:endParaRPr lang="nl-BE" sz="2000" u="sng" dirty="0">
              <a:solidFill>
                <a:srgbClr val="00B050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1203390"/>
            <a:ext cx="3420932" cy="54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203390"/>
            <a:ext cx="3420932" cy="54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/>
          <p:cNvSpPr txBox="1"/>
          <p:nvPr/>
        </p:nvSpPr>
        <p:spPr>
          <a:xfrm>
            <a:off x="4716016" y="623929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 err="1" smtClean="0"/>
              <a:t>Denoised</a:t>
            </a:r>
            <a:r>
              <a:rPr lang="nl-BE" b="1" dirty="0" smtClean="0"/>
              <a:t> + Histogram </a:t>
            </a:r>
            <a:r>
              <a:rPr lang="nl-BE" b="1" dirty="0" err="1" smtClean="0"/>
              <a:t>Equalization</a:t>
            </a:r>
            <a:endParaRPr lang="nl-BE" b="1" dirty="0"/>
          </a:p>
        </p:txBody>
      </p:sp>
      <p:sp>
        <p:nvSpPr>
          <p:cNvPr id="6" name="Tekstvak 5"/>
          <p:cNvSpPr txBox="1"/>
          <p:nvPr/>
        </p:nvSpPr>
        <p:spPr>
          <a:xfrm>
            <a:off x="1745962" y="62392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 err="1" smtClean="0"/>
              <a:t>Denoised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14073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err="1" smtClean="0">
                <a:solidFill>
                  <a:srgbClr val="00B050"/>
                </a:solidFill>
              </a:rPr>
              <a:t>Preprocessen</a:t>
            </a:r>
            <a:r>
              <a:rPr lang="nl-BE" sz="2800" dirty="0" smtClean="0"/>
              <a:t>:</a:t>
            </a:r>
            <a:r>
              <a:rPr lang="nl-BE" sz="3600" dirty="0" smtClean="0"/>
              <a:t> </a:t>
            </a:r>
            <a:r>
              <a:rPr lang="nl-BE" sz="2000" dirty="0" err="1" smtClean="0"/>
              <a:t>Croppen</a:t>
            </a:r>
            <a:r>
              <a:rPr lang="nl-BE" sz="2000" dirty="0" smtClean="0"/>
              <a:t> -&gt; </a:t>
            </a:r>
            <a:r>
              <a:rPr lang="nl-BE" sz="2000" dirty="0" err="1" smtClean="0"/>
              <a:t>Denoisen</a:t>
            </a:r>
            <a:r>
              <a:rPr lang="nl-BE" sz="2000" dirty="0" smtClean="0"/>
              <a:t> -&gt; (</a:t>
            </a:r>
            <a:r>
              <a:rPr lang="nl-BE" sz="2000" dirty="0" err="1" smtClean="0"/>
              <a:t>Linear</a:t>
            </a:r>
            <a:r>
              <a:rPr lang="nl-BE" sz="2000" dirty="0" smtClean="0"/>
              <a:t>) Contrast </a:t>
            </a:r>
            <a:r>
              <a:rPr lang="nl-BE" sz="2000" dirty="0" err="1" smtClean="0"/>
              <a:t>Stretching</a:t>
            </a:r>
            <a:endParaRPr lang="nl-BE" sz="2000" u="sng" dirty="0">
              <a:solidFill>
                <a:srgbClr val="00B050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1203390"/>
            <a:ext cx="3420931" cy="54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203390"/>
            <a:ext cx="3420932" cy="54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kstvak 5"/>
          <p:cNvSpPr txBox="1"/>
          <p:nvPr/>
        </p:nvSpPr>
        <p:spPr>
          <a:xfrm>
            <a:off x="1745962" y="623870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 err="1" smtClean="0"/>
              <a:t>Denoised</a:t>
            </a:r>
            <a:endParaRPr lang="nl-BE" b="1" dirty="0"/>
          </a:p>
        </p:txBody>
      </p:sp>
      <p:sp>
        <p:nvSpPr>
          <p:cNvPr id="7" name="Tekstvak 6"/>
          <p:cNvSpPr txBox="1"/>
          <p:nvPr/>
        </p:nvSpPr>
        <p:spPr>
          <a:xfrm>
            <a:off x="4716016" y="6239296"/>
            <a:ext cx="374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 err="1" smtClean="0"/>
              <a:t>Denoised</a:t>
            </a:r>
            <a:r>
              <a:rPr lang="nl-BE" b="1" dirty="0" smtClean="0"/>
              <a:t> + </a:t>
            </a:r>
            <a:r>
              <a:rPr lang="nl-BE" b="1" dirty="0" err="1" smtClean="0"/>
              <a:t>Linear</a:t>
            </a:r>
            <a:r>
              <a:rPr lang="nl-BE" b="1" dirty="0" smtClean="0"/>
              <a:t> Contrast </a:t>
            </a:r>
            <a:r>
              <a:rPr lang="nl-BE" b="1" dirty="0" err="1" smtClean="0"/>
              <a:t>Stretching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65603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Fitting</a:t>
            </a:r>
            <a:r>
              <a:rPr lang="nl-BE" sz="2800" dirty="0" smtClean="0"/>
              <a:t>: Constructie van de fitting functies</a:t>
            </a:r>
            <a:endParaRPr lang="nl-BE" sz="2800" u="sng" dirty="0">
              <a:solidFill>
                <a:srgbClr val="00B050"/>
              </a:solidFill>
            </a:endParaRPr>
          </a:p>
        </p:txBody>
      </p:sp>
      <p:pic>
        <p:nvPicPr>
          <p:cNvPr id="9" name="Afbeelding 8" descr="C:\Users\Matthias\Desktop\Clipboard0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068" y="1156558"/>
            <a:ext cx="3638179" cy="237626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hthoek 2"/>
              <p:cNvSpPr/>
              <p:nvPr/>
            </p:nvSpPr>
            <p:spPr>
              <a:xfrm>
                <a:off x="1637927" y="4005064"/>
                <a:ext cx="6084168" cy="14963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nl-B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BE" b="1" i="1">
                                <a:latin typeface="Cambria Math"/>
                              </a:rPr>
                              <m:t>𝒈</m:t>
                            </m:r>
                          </m:e>
                          <m:sub>
                            <m:r>
                              <a:rPr lang="nl-BE" b="1" i="1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</m:e>
                    </m:d>
                    <m:r>
                      <a:rPr lang="nl-BE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nl-B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BE" b="1" i="1">
                                <a:latin typeface="Cambria Math"/>
                              </a:rPr>
                              <m:t>𝒈</m:t>
                            </m:r>
                          </m:e>
                          <m:sub>
                            <m:r>
                              <a:rPr lang="nl-BE" b="1" i="1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  <m:r>
                          <a:rPr lang="nl-BE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nl-BE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nl-BE" b="1" i="1">
                                <a:latin typeface="Cambria Math"/>
                              </a:rPr>
                              <m:t>𝒈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nl-BE" i="1">
                            <a:latin typeface="Cambria Math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nl-B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BE" b="1" i="1">
                                <a:latin typeface="Cambria Math"/>
                              </a:rPr>
                              <m:t>𝑺</m:t>
                            </m:r>
                          </m:e>
                          <m:sub>
                            <m:r>
                              <a:rPr lang="nl-BE" i="1">
                                <a:latin typeface="Cambria Math"/>
                              </a:rPr>
                              <m:t>𝑔</m:t>
                            </m:r>
                          </m:sub>
                        </m:sSub>
                      </m:e>
                      <m:sup>
                        <m:r>
                          <a:rPr lang="nl-BE" i="1">
                            <a:latin typeface="Cambria Math"/>
                          </a:rPr>
                          <m:t>+</m:t>
                        </m:r>
                      </m:sup>
                    </m:sSup>
                    <m:d>
                      <m:dPr>
                        <m:ctrlPr>
                          <a:rPr lang="nl-BE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nl-BE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BE" b="1" i="1">
                                <a:latin typeface="Cambria Math"/>
                              </a:rPr>
                              <m:t>𝒈</m:t>
                            </m:r>
                          </m:e>
                          <m:sub>
                            <m:r>
                              <a:rPr lang="nl-BE" b="1" i="1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  <m:r>
                          <a:rPr lang="nl-BE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nl-BE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nl-BE" b="1" i="1">
                                <a:latin typeface="Cambria Math"/>
                              </a:rPr>
                              <m:t>𝒈</m:t>
                            </m:r>
                          </m:e>
                        </m:acc>
                      </m:e>
                    </m:d>
                    <m:r>
                      <a:rPr lang="nl-BE" i="1">
                        <a:latin typeface="Cambria Math"/>
                      </a:rPr>
                      <m:t> </m:t>
                    </m:r>
                  </m:oMath>
                </a14:m>
                <a:r>
                  <a:rPr lang="nl-BE" dirty="0" smtClean="0"/>
                  <a:t>	(</a:t>
                </a:r>
                <a:r>
                  <a:rPr lang="nl-BE" dirty="0" err="1" smtClean="0"/>
                  <a:t>Mahalanobisafstand</a:t>
                </a:r>
                <a:r>
                  <a:rPr lang="nl-BE" dirty="0" smtClean="0"/>
                  <a:t>)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nl-BE" i="1">
                          <a:latin typeface="Cambria Math"/>
                        </a:rPr>
                        <m:t>𝑚𝑒𝑡</m:t>
                      </m:r>
                    </m:oMath>
                  </m:oMathPara>
                </a14:m>
                <a:endParaRPr lang="nl-BE" i="1" dirty="0" smtClean="0"/>
              </a:p>
              <a:p>
                <a:pPr algn="just"/>
                <a14:m>
                  <m:oMath xmlns:m="http://schemas.openxmlformats.org/officeDocument/2006/math">
                    <m:r>
                      <a:rPr lang="nl-BE" i="1">
                        <a:latin typeface="Cambria Math"/>
                      </a:rPr>
                      <m:t> </m:t>
                    </m:r>
                    <m:acc>
                      <m:accPr>
                        <m:chr m:val="̅"/>
                        <m:ctrlPr>
                          <a:rPr lang="nl-BE" i="1">
                            <a:latin typeface="Cambria Math"/>
                          </a:rPr>
                        </m:ctrlPr>
                      </m:accPr>
                      <m:e>
                        <m:r>
                          <a:rPr lang="nl-BE" b="1" i="1">
                            <a:latin typeface="Cambria Math"/>
                          </a:rPr>
                          <m:t>𝒈</m:t>
                        </m:r>
                      </m:e>
                    </m:acc>
                    <m:r>
                      <a:rPr lang="nl-BE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nl-BE" i="1">
                            <a:latin typeface="Cambria Math"/>
                          </a:rPr>
                        </m:ctrlPr>
                      </m:fPr>
                      <m:num>
                        <m:r>
                          <a:rPr lang="nl-BE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nl-BE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nl-BE" i="1">
                            <a:latin typeface="Cambria Math"/>
                          </a:rPr>
                        </m:ctrlPr>
                      </m:naryPr>
                      <m:sub>
                        <m:r>
                          <a:rPr lang="nl-BE" i="1">
                            <a:latin typeface="Cambria Math"/>
                          </a:rPr>
                          <m:t>𝑖</m:t>
                        </m:r>
                        <m:r>
                          <a:rPr lang="nl-BE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nl-B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BE" b="1" i="1">
                                <a:latin typeface="Cambria Math"/>
                              </a:rPr>
                              <m:t>𝒈</m:t>
                            </m:r>
                          </m:e>
                          <m:sub>
                            <m:r>
                              <a:rPr lang="nl-BE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nl-BE" i="1" dirty="0" smtClean="0"/>
                  <a:t> 			</a:t>
                </a:r>
                <a:r>
                  <a:rPr lang="nl-BE" dirty="0" smtClean="0"/>
                  <a:t>(</a:t>
                </a:r>
                <a:r>
                  <a:rPr lang="nl-BE" dirty="0" err="1" smtClean="0"/>
                  <a:t>Mean</a:t>
                </a:r>
                <a:r>
                  <a:rPr lang="nl-BE" dirty="0" smtClean="0"/>
                  <a:t>)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nl-BE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nl-BE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nl-BE" b="1" i="1">
                            <a:latin typeface="Cambria Math"/>
                          </a:rPr>
                          <m:t>𝑺</m:t>
                        </m:r>
                      </m:e>
                      <m:sub>
                        <m:r>
                          <a:rPr lang="nl-BE" b="1" i="1">
                            <a:latin typeface="Cambria Math"/>
                          </a:rPr>
                          <m:t>𝒈</m:t>
                        </m:r>
                      </m:sub>
                    </m:sSub>
                    <m:r>
                      <a:rPr lang="nl-BE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nl-BE" i="1">
                            <a:latin typeface="Cambria Math"/>
                          </a:rPr>
                        </m:ctrlPr>
                      </m:fPr>
                      <m:num>
                        <m:r>
                          <a:rPr lang="nl-BE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nl-BE" i="1">
                            <a:latin typeface="Cambria Math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nl-BE" i="1">
                            <a:latin typeface="Cambria Math"/>
                          </a:rPr>
                        </m:ctrlPr>
                      </m:naryPr>
                      <m:sub>
                        <m:r>
                          <a:rPr lang="nl-BE" i="1">
                            <a:latin typeface="Cambria Math"/>
                          </a:rPr>
                          <m:t>𝑖</m:t>
                        </m:r>
                        <m:r>
                          <a:rPr lang="nl-BE" i="1"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nl-BE" i="1">
                            <a:latin typeface="Cambria Math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nl-BE" i="1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nl-BE" i="1">
                                <a:latin typeface="Cambria Math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nl-BE" b="1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nl-BE" b="1" i="1">
                                    <a:latin typeface="Cambria Math"/>
                                  </a:rPr>
                                  <m:t>𝒈</m:t>
                                </m:r>
                              </m:e>
                              <m:sub>
                                <m:r>
                                  <a:rPr lang="nl-BE" b="1" i="1">
                                    <a:latin typeface="Cambria Math"/>
                                  </a:rPr>
                                  <m:t>𝒔</m:t>
                                </m:r>
                              </m:sub>
                            </m:sSub>
                            <m:r>
                              <a:rPr lang="nl-BE" i="1">
                                <a:latin typeface="Cambria Math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nl-BE" i="1">
                                    <a:latin typeface="Cambria Math"/>
                                  </a:rPr>
                                </m:ctrlPr>
                              </m:accPr>
                              <m:e>
                                <m:r>
                                  <a:rPr lang="nl-BE" b="1" i="1">
                                    <a:latin typeface="Cambria Math"/>
                                  </a:rPr>
                                  <m:t>𝒈</m:t>
                                </m:r>
                              </m:e>
                            </m:acc>
                            <m:r>
                              <a:rPr lang="nl-BE" i="1">
                                <a:latin typeface="Cambria Math"/>
                              </a:rPr>
                              <m:t>)</m:t>
                            </m:r>
                          </m:e>
                          <m:sup>
                            <m:r>
                              <a:rPr lang="nl-BE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r>
                          <a:rPr lang="nl-BE" i="1"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nl-BE" b="1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nl-BE" b="1" i="1">
                                <a:latin typeface="Cambria Math"/>
                              </a:rPr>
                              <m:t>𝒈</m:t>
                            </m:r>
                          </m:e>
                          <m:sub>
                            <m:r>
                              <a:rPr lang="nl-BE" b="1" i="1">
                                <a:latin typeface="Cambria Math"/>
                              </a:rPr>
                              <m:t>𝒔</m:t>
                            </m:r>
                          </m:sub>
                        </m:sSub>
                        <m:r>
                          <a:rPr lang="nl-BE" i="1">
                            <a:latin typeface="Cambria Math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nl-BE" i="1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a:rPr lang="nl-BE" b="1" i="1">
                                <a:latin typeface="Cambria Math"/>
                              </a:rPr>
                              <m:t>𝒈</m:t>
                            </m:r>
                          </m:e>
                        </m:acc>
                        <m:r>
                          <a:rPr lang="nl-BE" i="1"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nl-BE" dirty="0" smtClean="0"/>
                  <a:t> 	(Covariantiematrix)</a:t>
                </a:r>
                <a:endParaRPr lang="nl-BE" dirty="0"/>
              </a:p>
            </p:txBody>
          </p:sp>
        </mc:Choice>
        <mc:Fallback xmlns="">
          <p:sp>
            <p:nvSpPr>
              <p:cNvPr id="3" name="Rechthoek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927" y="4005064"/>
                <a:ext cx="6084168" cy="1496372"/>
              </a:xfrm>
              <a:prstGeom prst="rect">
                <a:avLst/>
              </a:prstGeom>
              <a:blipFill rotWithShape="1">
                <a:blip r:embed="rId3"/>
                <a:stretch>
                  <a:fillRect l="-301" t="-408" b="-4163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hthoek 3"/>
              <p:cNvSpPr/>
              <p:nvPr/>
            </p:nvSpPr>
            <p:spPr>
              <a:xfrm>
                <a:off x="665819" y="5733256"/>
                <a:ext cx="7704856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sz="1400" b="0" i="1" dirty="0" smtClean="0">
                        <a:latin typeface="Cambria Math"/>
                      </a:rPr>
                      <m:t>#</m:t>
                    </m:r>
                    <m:r>
                      <a:rPr lang="nl-BE" sz="1400" b="0" i="1" dirty="0" smtClean="0">
                        <a:latin typeface="Cambria Math"/>
                      </a:rPr>
                      <m:t>𝐹𝑖𝑡𝑡𝑖𝑛𝑔</m:t>
                    </m:r>
                    <m:r>
                      <a:rPr lang="nl-BE" sz="1400" b="0" i="1" dirty="0" smtClean="0">
                        <a:latin typeface="Cambria Math"/>
                      </a:rPr>
                      <m:t> </m:t>
                    </m:r>
                    <m:r>
                      <a:rPr lang="nl-BE" sz="1400" b="0" i="1" dirty="0" smtClean="0">
                        <a:latin typeface="Cambria Math"/>
                      </a:rPr>
                      <m:t>𝑓𝑢𝑛𝑐𝑡𝑖𝑒𝑠</m:t>
                    </m:r>
                    <m:r>
                      <a:rPr lang="nl-BE" sz="1400" b="0" i="1" dirty="0" smtClean="0">
                        <a:latin typeface="Cambria Math"/>
                      </a:rPr>
                      <m:t> 1</m:t>
                    </m:r>
                    <m:r>
                      <a:rPr lang="nl-BE" sz="1400" b="0" i="1" smtClean="0">
                        <a:latin typeface="Cambria Math"/>
                      </a:rPr>
                      <m:t>𝐷</m:t>
                    </m:r>
                    <m:r>
                      <a:rPr lang="nl-BE" sz="1400" b="0" i="1" smtClean="0">
                        <a:latin typeface="Cambria Math"/>
                      </a:rPr>
                      <m:t> </m:t>
                    </m:r>
                    <m:r>
                      <a:rPr lang="nl-BE" sz="1400" b="0" i="1" smtClean="0">
                        <a:latin typeface="Cambria Math"/>
                      </a:rPr>
                      <m:t>𝑃𝑟𝑜𝑓𝑖𝑙𝑒</m:t>
                    </m:r>
                    <m:r>
                      <a:rPr lang="nl-BE" sz="1400" b="0" i="1" smtClean="0">
                        <a:latin typeface="Cambria Math"/>
                      </a:rPr>
                      <m:t> </m:t>
                    </m:r>
                    <m:r>
                      <a:rPr lang="nl-BE" sz="1400" b="0" i="1" smtClean="0">
                        <a:latin typeface="Cambria Math"/>
                      </a:rPr>
                      <m:t>𝐴𝑆𝑀</m:t>
                    </m:r>
                    <m:r>
                      <a:rPr lang="nl-BE" sz="1400" b="0" i="1" smtClean="0">
                        <a:latin typeface="Cambria Math"/>
                      </a:rPr>
                      <m:t>= 160</m:t>
                    </m:r>
                  </m:oMath>
                </a14:m>
                <a:r>
                  <a:rPr lang="nl-BE" sz="1400" dirty="0"/>
                  <a:t> (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=8 </m:t>
                    </m:r>
                    <m:r>
                      <a:rPr lang="nl-BE" sz="1400" i="1">
                        <a:latin typeface="Cambria Math"/>
                      </a:rPr>
                      <m:t>𝑡𝑎𝑛𝑑𝑚𝑜𝑑𝑒𝑙𝑙𝑒𝑛</m:t>
                    </m:r>
                    <m:r>
                      <a:rPr lang="nl-BE" sz="1400" i="1">
                        <a:latin typeface="Cambria Math"/>
                      </a:rPr>
                      <m:t>∗20 </m:t>
                    </m:r>
                    <m:r>
                      <a:rPr lang="nl-BE" sz="1400" i="1">
                        <a:latin typeface="Cambria Math"/>
                      </a:rPr>
                      <m:t>𝑙𝑎𝑛𝑑𝑚𝑎𝑟𝑘𝑠</m:t>
                    </m:r>
                    <m:r>
                      <a:rPr lang="nl-BE" sz="1400" i="1">
                        <a:latin typeface="Cambria Math"/>
                      </a:rPr>
                      <m:t>/</m:t>
                    </m:r>
                    <m:r>
                      <a:rPr lang="nl-BE" sz="1400" i="1">
                        <a:latin typeface="Cambria Math"/>
                      </a:rPr>
                      <m:t>𝑡𝑎𝑛𝑑𝑚𝑜𝑑𝑒𝑙</m:t>
                    </m:r>
                  </m:oMath>
                </a14:m>
                <a:r>
                  <a:rPr lang="nl-BE" sz="1400" dirty="0"/>
                  <a:t>)</a:t>
                </a:r>
              </a:p>
            </p:txBody>
          </p:sp>
        </mc:Choice>
        <mc:Fallback xmlns="">
          <p:sp>
            <p:nvSpPr>
              <p:cNvPr id="4" name="Rechthoek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19" y="5733256"/>
                <a:ext cx="7704856" cy="307777"/>
              </a:xfrm>
              <a:prstGeom prst="rect">
                <a:avLst/>
              </a:prstGeom>
              <a:blipFill rotWithShape="1">
                <a:blip r:embed="rId4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hthoek 4"/>
              <p:cNvSpPr/>
              <p:nvPr/>
            </p:nvSpPr>
            <p:spPr>
              <a:xfrm>
                <a:off x="665819" y="6165304"/>
                <a:ext cx="802838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nl-BE" sz="1400" b="0" i="1" smtClean="0">
                        <a:latin typeface="Cambria Math"/>
                      </a:rPr>
                      <m:t>#</m:t>
                    </m:r>
                    <m:r>
                      <a:rPr lang="nl-BE" sz="1400" b="0" i="1" smtClean="0">
                        <a:latin typeface="Cambria Math"/>
                      </a:rPr>
                      <m:t>𝐹𝑖𝑡𝑡𝑖𝑛𝑔</m:t>
                    </m:r>
                    <m:r>
                      <a:rPr lang="nl-BE" sz="1400" b="0" i="1" smtClean="0">
                        <a:latin typeface="Cambria Math"/>
                      </a:rPr>
                      <m:t> </m:t>
                    </m:r>
                    <m:r>
                      <a:rPr lang="nl-BE" sz="1400" b="0" i="1" smtClean="0">
                        <a:latin typeface="Cambria Math"/>
                      </a:rPr>
                      <m:t>𝑓𝑢𝑛𝑐𝑡𝑖𝑒𝑠</m:t>
                    </m:r>
                    <m:r>
                      <a:rPr lang="nl-BE" sz="1400" b="0" i="1" smtClean="0">
                        <a:latin typeface="Cambria Math"/>
                      </a:rPr>
                      <m:t> 2</m:t>
                    </m:r>
                    <m:r>
                      <a:rPr lang="nl-BE" sz="1400" b="0" i="1" smtClean="0">
                        <a:latin typeface="Cambria Math"/>
                      </a:rPr>
                      <m:t>𝐷</m:t>
                    </m:r>
                    <m:r>
                      <a:rPr lang="nl-BE" sz="1400" b="0" i="1" smtClean="0">
                        <a:latin typeface="Cambria Math"/>
                      </a:rPr>
                      <m:t> </m:t>
                    </m:r>
                    <m:r>
                      <a:rPr lang="nl-BE" sz="1400" b="0" i="1" smtClean="0">
                        <a:latin typeface="Cambria Math"/>
                      </a:rPr>
                      <m:t>𝑃𝑟𝑜𝑓𝑖𝑙𝑒</m:t>
                    </m:r>
                    <m:r>
                      <a:rPr lang="nl-BE" sz="1400" b="0" i="1" smtClean="0">
                        <a:latin typeface="Cambria Math"/>
                      </a:rPr>
                      <m:t> </m:t>
                    </m:r>
                    <m:r>
                      <a:rPr lang="nl-BE" sz="1400" b="0" i="1" smtClean="0">
                        <a:latin typeface="Cambria Math"/>
                      </a:rPr>
                      <m:t>𝐴𝑆𝑀</m:t>
                    </m:r>
                    <m:r>
                      <a:rPr lang="nl-BE" sz="1400" b="0" i="1" smtClean="0">
                        <a:latin typeface="Cambria Math"/>
                      </a:rPr>
                      <m:t>= 320</m:t>
                    </m:r>
                  </m:oMath>
                </a14:m>
                <a:r>
                  <a:rPr lang="nl-BE" sz="1400" dirty="0"/>
                  <a:t> (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=</m:t>
                    </m:r>
                    <m:r>
                      <a:rPr lang="nl-BE" sz="1400" b="0" i="1" smtClean="0">
                        <a:latin typeface="Cambria Math"/>
                      </a:rPr>
                      <m:t>2∗ </m:t>
                    </m:r>
                    <m:r>
                      <a:rPr lang="nl-BE" sz="1400" i="1">
                        <a:latin typeface="Cambria Math"/>
                      </a:rPr>
                      <m:t>8 </m:t>
                    </m:r>
                    <m:r>
                      <a:rPr lang="nl-BE" sz="1400" i="1">
                        <a:latin typeface="Cambria Math"/>
                      </a:rPr>
                      <m:t>𝑡𝑎𝑛𝑑𝑚𝑜𝑑𝑒𝑙𝑙𝑒𝑛</m:t>
                    </m:r>
                    <m:r>
                      <a:rPr lang="nl-BE" sz="1400" i="1">
                        <a:latin typeface="Cambria Math"/>
                      </a:rPr>
                      <m:t>∗20 </m:t>
                    </m:r>
                    <m:r>
                      <a:rPr lang="nl-BE" sz="1400" i="1">
                        <a:latin typeface="Cambria Math"/>
                      </a:rPr>
                      <m:t>𝑙𝑎𝑛𝑑𝑚𝑎𝑟𝑘𝑠</m:t>
                    </m:r>
                    <m:r>
                      <a:rPr lang="nl-BE" sz="1400" i="1">
                        <a:latin typeface="Cambria Math"/>
                      </a:rPr>
                      <m:t>/</m:t>
                    </m:r>
                    <m:r>
                      <a:rPr lang="nl-BE" sz="1400" i="1">
                        <a:latin typeface="Cambria Math"/>
                      </a:rPr>
                      <m:t>𝑡𝑎𝑛𝑑𝑚𝑜𝑑𝑒𝑙</m:t>
                    </m:r>
                  </m:oMath>
                </a14:m>
                <a:r>
                  <a:rPr lang="nl-BE" sz="1400" dirty="0"/>
                  <a:t>)</a:t>
                </a:r>
              </a:p>
            </p:txBody>
          </p:sp>
        </mc:Choice>
        <mc:Fallback xmlns="">
          <p:sp>
            <p:nvSpPr>
              <p:cNvPr id="5" name="Rechthoek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19" y="6165304"/>
                <a:ext cx="8028385" cy="307777"/>
              </a:xfrm>
              <a:prstGeom prst="rect">
                <a:avLst/>
              </a:prstGeom>
              <a:blipFill rotWithShape="1">
                <a:blip r:embed="rId5"/>
                <a:stretch>
                  <a:fillRect t="-1961" b="-1764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73"/>
          <p:cNvPicPr/>
          <p:nvPr/>
        </p:nvPicPr>
        <p:blipFill>
          <a:blip r:embed="rId6"/>
          <a:stretch>
            <a:fillRect/>
          </a:stretch>
        </p:blipFill>
        <p:spPr>
          <a:xfrm>
            <a:off x="4876417" y="1340268"/>
            <a:ext cx="3656023" cy="21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6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Fitting</a:t>
            </a:r>
            <a:r>
              <a:rPr lang="nl-BE" sz="2800" dirty="0" smtClean="0"/>
              <a:t>: Constructie van de fitting functies</a:t>
            </a:r>
            <a:endParaRPr lang="nl-BE" sz="2800" u="sng" dirty="0">
              <a:solidFill>
                <a:srgbClr val="00B050"/>
              </a:solidFill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0032" y="1203391"/>
            <a:ext cx="3420931" cy="548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203390"/>
            <a:ext cx="3420931" cy="548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kstvak 5"/>
              <p:cNvSpPr txBox="1"/>
              <p:nvPr/>
            </p:nvSpPr>
            <p:spPr>
              <a:xfrm>
                <a:off x="827583" y="6238707"/>
                <a:ext cx="34209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nl-BE" b="1" dirty="0" smtClean="0"/>
                  <a:t>Model </a:t>
                </a:r>
                <a14:m>
                  <m:oMath xmlns:m="http://schemas.openxmlformats.org/officeDocument/2006/math">
                    <m:r>
                      <a:rPr lang="nl-BE" b="1" i="1" dirty="0" smtClean="0">
                        <a:latin typeface="Cambria Math"/>
                      </a:rPr>
                      <m:t>(</m:t>
                    </m:r>
                    <m:r>
                      <a:rPr lang="nl-BE" b="1" i="1" dirty="0" err="1" smtClean="0">
                        <a:latin typeface="Cambria Math"/>
                      </a:rPr>
                      <m:t>𝒙</m:t>
                    </m:r>
                    <m:r>
                      <a:rPr lang="nl-BE" b="1" i="1" dirty="0" smtClean="0">
                        <a:latin typeface="Cambria Math"/>
                      </a:rPr>
                      <m:t>′</m:t>
                    </m:r>
                    <m:r>
                      <a:rPr lang="nl-BE" b="1" i="1" dirty="0" err="1" smtClean="0">
                        <a:latin typeface="Cambria Math"/>
                      </a:rPr>
                      <m:t>,</m:t>
                    </m:r>
                    <m:r>
                      <a:rPr lang="nl-BE" b="1" i="1" dirty="0" err="1" smtClean="0">
                        <a:latin typeface="Cambria Math"/>
                      </a:rPr>
                      <m:t>𝒚</m:t>
                    </m:r>
                    <m:r>
                      <a:rPr lang="nl-BE" b="1" i="1" dirty="0" smtClean="0">
                        <a:latin typeface="Cambria Math"/>
                      </a:rPr>
                      <m:t>′) </m:t>
                    </m:r>
                  </m:oMath>
                </a14:m>
                <a:r>
                  <a:rPr lang="nl-BE" b="1" dirty="0" smtClean="0"/>
                  <a:t>-&gt; Model </a:t>
                </a:r>
                <a14:m>
                  <m:oMath xmlns:m="http://schemas.openxmlformats.org/officeDocument/2006/math">
                    <m:r>
                      <a:rPr lang="nl-BE" b="1" i="1" dirty="0" smtClean="0">
                        <a:latin typeface="Cambria Math"/>
                      </a:rPr>
                      <m:t>(</m:t>
                    </m:r>
                    <m:r>
                      <a:rPr lang="nl-BE" b="1" i="1" dirty="0" err="1" smtClean="0">
                        <a:latin typeface="Cambria Math"/>
                      </a:rPr>
                      <m:t>𝒙</m:t>
                    </m:r>
                    <m:r>
                      <a:rPr lang="nl-BE" b="1" i="1" dirty="0" err="1" smtClean="0">
                        <a:latin typeface="Cambria Math"/>
                      </a:rPr>
                      <m:t>,</m:t>
                    </m:r>
                    <m:r>
                      <a:rPr lang="nl-BE" b="1" i="1" dirty="0" err="1" smtClean="0">
                        <a:latin typeface="Cambria Math"/>
                      </a:rPr>
                      <m:t>𝒚</m:t>
                    </m:r>
                    <m:r>
                      <a:rPr lang="nl-BE" b="1" i="1" dirty="0" smtClean="0">
                        <a:latin typeface="Cambria Math"/>
                      </a:rPr>
                      <m:t>)</m:t>
                    </m:r>
                  </m:oMath>
                </a14:m>
                <a:endParaRPr lang="nl-BE" b="1" dirty="0"/>
              </a:p>
            </p:txBody>
          </p:sp>
        </mc:Choice>
        <mc:Fallback xmlns="">
          <p:sp>
            <p:nvSpPr>
              <p:cNvPr id="6" name="Tekstvak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3" y="6238707"/>
                <a:ext cx="3420931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kstvak 6"/>
          <p:cNvSpPr txBox="1"/>
          <p:nvPr/>
        </p:nvSpPr>
        <p:spPr>
          <a:xfrm>
            <a:off x="4716016" y="6239296"/>
            <a:ext cx="3744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 smtClean="0"/>
              <a:t>Profiel normaal en tangentieel </a:t>
            </a:r>
          </a:p>
          <a:p>
            <a:pPr algn="ctr"/>
            <a:r>
              <a:rPr lang="nl-BE" b="1" dirty="0" smtClean="0"/>
              <a:t>t.o.v. modelrand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157791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029409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6284" y="1029409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5752" y="1029409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6967" y="1029409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0285" y="1029408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3997325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56284" y="3997325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95752" y="3997319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10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6967" y="3997320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fbeelding 11"/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60285" y="3997321"/>
            <a:ext cx="1783715" cy="286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Fitting</a:t>
            </a:r>
            <a:r>
              <a:rPr lang="nl-BE" sz="2800" dirty="0" smtClean="0"/>
              <a:t>: </a:t>
            </a:r>
            <a:r>
              <a:rPr lang="nl-BE" sz="2800" dirty="0" smtClean="0">
                <a:solidFill>
                  <a:srgbClr val="FF0000"/>
                </a:solidFill>
              </a:rPr>
              <a:t>Referentie</a:t>
            </a:r>
            <a:r>
              <a:rPr lang="nl-BE" sz="2800" dirty="0" smtClean="0"/>
              <a:t> </a:t>
            </a:r>
            <a:r>
              <a:rPr lang="nl-BE" sz="2800" dirty="0" err="1" smtClean="0"/>
              <a:t>vs</a:t>
            </a:r>
            <a:r>
              <a:rPr lang="nl-BE" sz="2800" dirty="0" smtClean="0"/>
              <a:t> </a:t>
            </a:r>
            <a:r>
              <a:rPr lang="nl-BE" sz="2800" dirty="0" smtClean="0">
                <a:solidFill>
                  <a:srgbClr val="0070C0"/>
                </a:solidFill>
              </a:rPr>
              <a:t>Normaal</a:t>
            </a:r>
            <a:r>
              <a:rPr lang="nl-BE" sz="2800" dirty="0" smtClean="0"/>
              <a:t> </a:t>
            </a:r>
            <a:r>
              <a:rPr lang="nl-BE" sz="2800" dirty="0" err="1" smtClean="0"/>
              <a:t>vs</a:t>
            </a:r>
            <a:r>
              <a:rPr lang="nl-BE" sz="2800" dirty="0" smtClean="0"/>
              <a:t> </a:t>
            </a:r>
            <a:r>
              <a:rPr lang="nl-BE" sz="2800" dirty="0" smtClean="0">
                <a:solidFill>
                  <a:srgbClr val="00B050"/>
                </a:solidFill>
              </a:rPr>
              <a:t>Normaal + Tangent</a:t>
            </a:r>
            <a:endParaRPr lang="nl-BE" sz="2800" u="sn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77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nl-BE" sz="2800" b="1" u="sng" dirty="0" smtClean="0">
                    <a:solidFill>
                      <a:srgbClr val="00B050"/>
                    </a:solidFill>
                  </a:rPr>
                  <a:t>Gegeven</a:t>
                </a:r>
                <a:r>
                  <a:rPr lang="nl-BE" sz="2800" dirty="0" smtClean="0"/>
                  <a:t>: </a:t>
                </a:r>
                <a:r>
                  <a:rPr lang="nl-BE" sz="2800" dirty="0" err="1" smtClean="0"/>
                  <a:t>Trainingsamples</a:t>
                </a:r>
                <a:r>
                  <a:rPr lang="nl-BE" sz="2800" dirty="0" smtClean="0"/>
                  <a:t> (1-10)</a:t>
                </a:r>
                <a:br>
                  <a:rPr lang="nl-BE" sz="2800" dirty="0" smtClean="0"/>
                </a:br>
                <a:r>
                  <a:rPr lang="nl-BE" sz="2800" dirty="0" smtClean="0"/>
                  <a:t>in de afbeelding-coördinatenruimte</a:t>
                </a:r>
                <a:r>
                  <a:rPr lang="nl-BE" sz="2800" i="1" dirty="0" smtClean="0"/>
                  <a:t> 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/>
                      </a:rPr>
                      <m:t>(</m:t>
                    </m:r>
                    <m:r>
                      <a:rPr lang="nl-BE" sz="2800" i="1" dirty="0" smtClean="0">
                        <a:latin typeface="Cambria Math"/>
                      </a:rPr>
                      <m:t>𝑥</m:t>
                    </m:r>
                    <m:r>
                      <a:rPr lang="nl-BE" sz="2800" i="1" dirty="0" smtClean="0">
                        <a:latin typeface="Cambria Math"/>
                      </a:rPr>
                      <m:t>, </m:t>
                    </m:r>
                    <m:r>
                      <a:rPr lang="nl-BE" sz="2800" i="1" dirty="0" smtClean="0">
                        <a:latin typeface="Cambria Math"/>
                      </a:rPr>
                      <m:t>𝑦</m:t>
                    </m:r>
                    <m:r>
                      <a:rPr lang="nl-BE" sz="2800" i="1" dirty="0" smtClean="0">
                        <a:latin typeface="Cambria Math"/>
                      </a:rPr>
                      <m:t>) </m:t>
                    </m:r>
                  </m:oMath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b="-63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fbeelding 2" descr="C:\Users\Matthias\CV\data\Visualizations\Landmarks\landmarks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6" y="1488173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 descr="C:\Users\Matthias\CV\data\Visualizations\Landmarks\landmarks6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9" y="4112628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C:\Users\Matthias\CV\data\Visualizations\Landmarks\landmarks2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064" y="1511001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Matthias\CV\data\Visualizations\Landmarks\landmarks3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66" y="1488172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C:\Users\Matthias\CV\data\Visualizations\Landmarks\landmarks4.png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156" y="1520608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 descr="C:\Users\Matthias\CV\data\Visualizations\Landmarks\landmarks5.png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809" y="1542007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C:\Users\Matthias\CV\data\Visualizations\Landmarks\landmarks7.png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963" y="4125536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 descr="C:\Users\Matthias\CV\data\Visualizations\Landmarks\landmarks8.png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000" y="4146843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10" descr="C:\Users\Matthias\CV\data\Visualizations\Landmarks\landmarks9.png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083" y="4160231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fbeelding 11" descr="C:\Users\Matthias\CV\data\Visualizations\Landmarks\landmarks10.png"/>
          <p:cNvPicPr/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874" y="4143957"/>
            <a:ext cx="1799590" cy="26244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roep 23"/>
          <p:cNvGrpSpPr/>
          <p:nvPr/>
        </p:nvGrpSpPr>
        <p:grpSpPr>
          <a:xfrm>
            <a:off x="7800447" y="147989"/>
            <a:ext cx="1109664" cy="1106311"/>
            <a:chOff x="7877891" y="-12925"/>
            <a:chExt cx="1109664" cy="1106311"/>
          </a:xfrm>
        </p:grpSpPr>
        <p:cxnSp>
          <p:nvCxnSpPr>
            <p:cNvPr id="16" name="Rechte verbindingslijn met pijl 15"/>
            <p:cNvCxnSpPr/>
            <p:nvPr/>
          </p:nvCxnSpPr>
          <p:spPr>
            <a:xfrm>
              <a:off x="8037604" y="332656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Rechte verbindingslijn met pijl 17"/>
            <p:cNvCxnSpPr/>
            <p:nvPr/>
          </p:nvCxnSpPr>
          <p:spPr>
            <a:xfrm>
              <a:off x="8037604" y="345434"/>
              <a:ext cx="6388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kstvak 20"/>
                <p:cNvSpPr txBox="1"/>
                <p:nvPr/>
              </p:nvSpPr>
              <p:spPr>
                <a:xfrm>
                  <a:off x="8070551" y="724054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i="1" dirty="0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1" name="Tekstvak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551" y="724054"/>
                  <a:ext cx="319426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kstvak 21"/>
                <p:cNvSpPr txBox="1"/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2" name="Tekstvak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kstvak 22"/>
                <p:cNvSpPr txBox="1"/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(0,0)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3" name="Tekstvak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5769" r="-121154" b="-1147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52615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Fitting</a:t>
            </a:r>
            <a:r>
              <a:rPr lang="nl-BE" sz="2800" dirty="0" smtClean="0"/>
              <a:t>: </a:t>
            </a:r>
            <a:r>
              <a:rPr lang="nl-BE" sz="2800" dirty="0" smtClean="0">
                <a:solidFill>
                  <a:srgbClr val="FF0000"/>
                </a:solidFill>
              </a:rPr>
              <a:t>Referentie</a:t>
            </a:r>
            <a:r>
              <a:rPr lang="nl-BE" sz="2800" dirty="0" smtClean="0"/>
              <a:t> </a:t>
            </a:r>
            <a:r>
              <a:rPr lang="nl-BE" sz="2800" dirty="0" err="1" smtClean="0"/>
              <a:t>vs</a:t>
            </a:r>
            <a:r>
              <a:rPr lang="nl-BE" sz="2800" dirty="0" smtClean="0"/>
              <a:t> </a:t>
            </a:r>
            <a:r>
              <a:rPr lang="nl-BE" sz="2800" dirty="0" smtClean="0">
                <a:solidFill>
                  <a:srgbClr val="0070C0"/>
                </a:solidFill>
              </a:rPr>
              <a:t>Normaal</a:t>
            </a:r>
            <a:r>
              <a:rPr lang="nl-BE" sz="2800" dirty="0" smtClean="0"/>
              <a:t> </a:t>
            </a:r>
            <a:r>
              <a:rPr lang="nl-BE" sz="2800" dirty="0" err="1" smtClean="0"/>
              <a:t>vs</a:t>
            </a:r>
            <a:r>
              <a:rPr lang="nl-BE" sz="2800" dirty="0" smtClean="0"/>
              <a:t> </a:t>
            </a:r>
            <a:r>
              <a:rPr lang="nl-BE" sz="2800" dirty="0" smtClean="0">
                <a:solidFill>
                  <a:srgbClr val="00B050"/>
                </a:solidFill>
              </a:rPr>
              <a:t>Normaal + Tangent</a:t>
            </a:r>
            <a:endParaRPr lang="nl-BE" sz="2800" u="sng" dirty="0">
              <a:solidFill>
                <a:srgbClr val="00B050"/>
              </a:solidFill>
            </a:endParaRPr>
          </a:p>
        </p:txBody>
      </p:sp>
      <p:pic>
        <p:nvPicPr>
          <p:cNvPr id="14" name="Afbeelding 1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1052736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Afbeelding 1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27784" y="1042963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Afbeelding 1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6016" y="1042963"/>
            <a:ext cx="1783715" cy="286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Afbeelding 1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8264" y="1042963"/>
            <a:ext cx="1783715" cy="28606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hoek 1"/>
              <p:cNvSpPr/>
              <p:nvPr/>
            </p:nvSpPr>
            <p:spPr>
              <a:xfrm>
                <a:off x="-23216" y="4221088"/>
                <a:ext cx="9167216" cy="11695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nl-BE" sz="1400" dirty="0"/>
                  <a:t>De </a:t>
                </a:r>
                <a:r>
                  <a:rPr lang="nl-BE" sz="1400" dirty="0" err="1"/>
                  <a:t>targetlandmarks</a:t>
                </a:r>
                <a:r>
                  <a:rPr lang="nl-BE" sz="1400" dirty="0"/>
                  <a:t> en contouren als initiële startoplossing weergegeven in het </a:t>
                </a:r>
                <a:r>
                  <a:rPr lang="nl-BE" sz="1400" dirty="0">
                    <a:solidFill>
                      <a:srgbClr val="FF0000"/>
                    </a:solidFill>
                  </a:rPr>
                  <a:t>rood</a:t>
                </a:r>
                <a:r>
                  <a:rPr lang="nl-BE" sz="1400" dirty="0"/>
                  <a:t> samen met de bekomen </a:t>
                </a:r>
                <a:r>
                  <a:rPr lang="nl-BE" sz="1400" dirty="0" err="1"/>
                  <a:t>resultaatlandmarks</a:t>
                </a:r>
                <a:r>
                  <a:rPr lang="nl-BE" sz="1400" dirty="0"/>
                  <a:t> na toepassen van een </a:t>
                </a:r>
                <a:r>
                  <a:rPr lang="nl-BE" sz="1400" dirty="0" err="1"/>
                  <a:t>multi</a:t>
                </a:r>
                <a:r>
                  <a:rPr lang="nl-BE" sz="1400" dirty="0"/>
                  <a:t>-resolutie ASM </a:t>
                </a:r>
                <a:r>
                  <a:rPr lang="nl-BE" sz="1400" dirty="0" err="1"/>
                  <a:t>fittingprocedure</a:t>
                </a:r>
                <a:r>
                  <a:rPr lang="nl-BE" sz="1400" dirty="0"/>
                  <a:t> op basis van 13 </a:t>
                </a:r>
                <a:r>
                  <a:rPr lang="nl-BE" sz="1400" dirty="0" err="1"/>
                  <a:t>trainingsamples</a:t>
                </a:r>
                <a:r>
                  <a:rPr lang="nl-BE" sz="1400" dirty="0"/>
                  <a:t> met fitting functies die enkel het profiel normaal t.o.v. de modelranden in beschouwing nemen, weergegeven in het </a:t>
                </a:r>
                <a:r>
                  <a:rPr lang="nl-BE" sz="1400" dirty="0">
                    <a:solidFill>
                      <a:srgbClr val="0070C0"/>
                    </a:solidFill>
                  </a:rPr>
                  <a:t>blauw</a:t>
                </a:r>
                <a:r>
                  <a:rPr lang="nl-BE" sz="1400" dirty="0"/>
                  <a:t>, en fitting functies die zowel het profiel normaal en tangentieel t.o.v. de modelranden in rekening nemen; weergegeven in het </a:t>
                </a:r>
                <a:r>
                  <a:rPr lang="nl-BE" sz="1400" dirty="0">
                    <a:solidFill>
                      <a:srgbClr val="00B050"/>
                    </a:solidFill>
                  </a:rPr>
                  <a:t>groen</a:t>
                </a:r>
                <a:r>
                  <a:rPr lang="nl-BE" sz="1400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l-BE" sz="1400" i="1">
                          <a:latin typeface="Cambria Math"/>
                        </a:rPr>
                        <m:t>#</m:t>
                      </m:r>
                      <m:r>
                        <a:rPr lang="nl-BE" sz="1400" i="1">
                          <a:latin typeface="Cambria Math"/>
                        </a:rPr>
                        <m:t>𝑙𝑒𝑣𝑒𝑙𝑠</m:t>
                      </m:r>
                      <m:r>
                        <a:rPr lang="nl-BE" sz="1400" i="1">
                          <a:latin typeface="Cambria Math"/>
                        </a:rPr>
                        <m:t>=3, </m:t>
                      </m:r>
                      <m:r>
                        <a:rPr lang="nl-BE" sz="1400" i="1">
                          <a:latin typeface="Cambria Math"/>
                        </a:rPr>
                        <m:t>𝑘</m:t>
                      </m:r>
                      <m:r>
                        <a:rPr lang="nl-BE" sz="1400" i="1">
                          <a:latin typeface="Cambria Math"/>
                        </a:rPr>
                        <m:t>=4, </m:t>
                      </m:r>
                      <m:r>
                        <a:rPr lang="nl-BE" sz="1400" i="1">
                          <a:latin typeface="Cambria Math"/>
                        </a:rPr>
                        <m:t>𝑚</m:t>
                      </m:r>
                      <m:r>
                        <a:rPr lang="nl-BE" sz="1400" i="1">
                          <a:latin typeface="Cambria Math"/>
                        </a:rPr>
                        <m:t>=8</m:t>
                      </m:r>
                    </m:oMath>
                  </m:oMathPara>
                </a14:m>
                <a:endParaRPr lang="nl-BE" sz="1400" dirty="0"/>
              </a:p>
            </p:txBody>
          </p:sp>
        </mc:Choice>
        <mc:Fallback xmlns="">
          <p:sp>
            <p:nvSpPr>
              <p:cNvPr id="2" name="Rechthoek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16" y="4221088"/>
                <a:ext cx="9167216" cy="1169551"/>
              </a:xfrm>
              <a:prstGeom prst="rect">
                <a:avLst/>
              </a:prstGeom>
              <a:blipFill rotWithShape="1">
                <a:blip r:embed="rId6"/>
                <a:stretch>
                  <a:fillRect l="-133" t="-521" r="-266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089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6" name="Picture 2" descr="C:\Users\Matthias\Documents\Dropbox\CV\run_mr_7.3\level2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714" y="2181994"/>
            <a:ext cx="12858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tthias\Documents\Dropbox\CV\run_mr_7.3\level2\1_pyp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4000579" cy="31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05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2</a:t>
            </a:r>
            <a:r>
              <a:rPr lang="en-US" dirty="0"/>
              <a:t>, Iteration: 1, Ratio: 0.4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63930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1714" y="2181994"/>
            <a:ext cx="12858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9" cy="3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284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2</a:t>
            </a:r>
            <a:r>
              <a:rPr lang="en-US" dirty="0"/>
              <a:t>, Iteration: 2, Ratio: 0.375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45758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1714" y="2181994"/>
            <a:ext cx="12858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9" cy="3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05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2</a:t>
            </a:r>
            <a:r>
              <a:rPr lang="en-US" dirty="0"/>
              <a:t>, Iteration: 3, Ratio: 0.5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165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1714" y="2181994"/>
            <a:ext cx="12858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9" cy="3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05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2</a:t>
            </a:r>
            <a:r>
              <a:rPr lang="en-US" dirty="0"/>
              <a:t>, Iteration: 4, Ratio: 0.6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99576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1714" y="2181994"/>
            <a:ext cx="12858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9" cy="3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05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2</a:t>
            </a:r>
            <a:r>
              <a:rPr lang="en-US" dirty="0"/>
              <a:t>, Iteration: 5, Ratio: 0.6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3442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1714" y="2181994"/>
            <a:ext cx="12858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9" cy="3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05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2</a:t>
            </a:r>
            <a:r>
              <a:rPr lang="en-US" dirty="0"/>
              <a:t>, Iteration: 6, Ratio: 0.7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13873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51714" y="2181994"/>
            <a:ext cx="12858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9" cy="3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05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2</a:t>
            </a:r>
            <a:r>
              <a:rPr lang="en-US" dirty="0"/>
              <a:t>, Iteration: 7, Ratio: 0.9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074767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atthias\Documents\Dropbox\CV\run_mr_7.3\level1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76" y="1010740"/>
            <a:ext cx="25717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9" cy="3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284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1</a:t>
            </a:r>
            <a:r>
              <a:rPr lang="en-US" dirty="0"/>
              <a:t>, Iteration: 1, Ratio: 0.775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90423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8776" y="1010740"/>
            <a:ext cx="25717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8" cy="3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05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1</a:t>
            </a:r>
            <a:r>
              <a:rPr lang="en-US" dirty="0"/>
              <a:t>, Iteration: 2, Ratio: 0.7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245403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nl-BE" sz="2800" b="1" u="sng" dirty="0" smtClean="0">
                    <a:solidFill>
                      <a:srgbClr val="00B050"/>
                    </a:solidFill>
                  </a:rPr>
                  <a:t>Gegeven</a:t>
                </a:r>
                <a:r>
                  <a:rPr lang="nl-BE" sz="2800" dirty="0" smtClean="0"/>
                  <a:t>: </a:t>
                </a:r>
                <a:r>
                  <a:rPr lang="nl-BE" sz="2800" dirty="0" err="1" smtClean="0"/>
                  <a:t>Trainingsamples</a:t>
                </a:r>
                <a:r>
                  <a:rPr lang="nl-BE" sz="2800" dirty="0" smtClean="0"/>
                  <a:t> (11-14)</a:t>
                </a:r>
                <a:br>
                  <a:rPr lang="nl-BE" sz="2800" dirty="0" smtClean="0"/>
                </a:br>
                <a:r>
                  <a:rPr lang="nl-BE" sz="2800" dirty="0" smtClean="0"/>
                  <a:t>in de afbeelding-coördinatenruimte</a:t>
                </a:r>
                <a:r>
                  <a:rPr lang="nl-BE" sz="2800" i="1" dirty="0" smtClean="0"/>
                  <a:t> 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/>
                      </a:rPr>
                      <m:t>(</m:t>
                    </m:r>
                    <m:r>
                      <a:rPr lang="nl-BE" sz="2800" i="1" dirty="0" smtClean="0">
                        <a:latin typeface="Cambria Math"/>
                      </a:rPr>
                      <m:t>𝑥</m:t>
                    </m:r>
                    <m:r>
                      <a:rPr lang="nl-BE" sz="2800" i="1" dirty="0" smtClean="0">
                        <a:latin typeface="Cambria Math"/>
                      </a:rPr>
                      <m:t>, </m:t>
                    </m:r>
                    <m:r>
                      <a:rPr lang="nl-BE" sz="2800" i="1" dirty="0" smtClean="0">
                        <a:latin typeface="Cambria Math"/>
                      </a:rPr>
                      <m:t>𝑦</m:t>
                    </m:r>
                    <m:r>
                      <a:rPr lang="nl-BE" sz="2800" i="1" dirty="0" smtClean="0">
                        <a:latin typeface="Cambria Math"/>
                      </a:rPr>
                      <m:t>) </m:t>
                    </m:r>
                  </m:oMath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b="-63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fbeelding 3" descr="C:\Users\Matthias\CV\data\Visualizations\Landmarks\landmarks11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C:\Users\Matthias\CV\data\Visualizations\Landmarks\landmarks12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872" y="1520465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Matthias\CV\data\Visualizations\Landmarks\landmarks13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325" y="1553120"/>
            <a:ext cx="1799590" cy="262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C:\Users\Matthias\CV\data\Visualizations\Landmarks\landmarks14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915" y="1577682"/>
            <a:ext cx="1799590" cy="262445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hthoek 7"/>
              <p:cNvSpPr/>
              <p:nvPr/>
            </p:nvSpPr>
            <p:spPr>
              <a:xfrm>
                <a:off x="251520" y="4202137"/>
                <a:ext cx="86409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nl-BE" sz="1400" i="1" dirty="0"/>
                  <a:t>De </a:t>
                </a:r>
                <a14:m>
                  <m:oMath xmlns:m="http://schemas.openxmlformats.org/officeDocument/2006/math">
                    <m:r>
                      <a:rPr lang="nl-BE" sz="1400" i="1" dirty="0" smtClean="0">
                        <a:latin typeface="Cambria Math"/>
                      </a:rPr>
                      <m:t>20 </m:t>
                    </m:r>
                  </m:oMath>
                </a14:m>
                <a:r>
                  <a:rPr lang="nl-BE" sz="1400" i="1" dirty="0" err="1"/>
                  <a:t>landmarks</a:t>
                </a:r>
                <a:r>
                  <a:rPr lang="nl-BE" sz="1400" i="1" dirty="0"/>
                  <a:t> </a:t>
                </a:r>
                <a:r>
                  <a:rPr lang="nl-BE" sz="1400" i="1" dirty="0" smtClean="0"/>
                  <a:t>(‘</a:t>
                </a:r>
                <a:r>
                  <a:rPr lang="nl-BE" sz="1400" i="1" dirty="0" smtClean="0">
                    <a:solidFill>
                      <a:srgbClr val="FF0000"/>
                    </a:solidFill>
                  </a:rPr>
                  <a:t>+</a:t>
                </a:r>
                <a:r>
                  <a:rPr lang="nl-BE" sz="1400" i="1" dirty="0" smtClean="0"/>
                  <a:t>’ </a:t>
                </a:r>
                <a:r>
                  <a:rPr lang="nl-BE" sz="1400" i="1" dirty="0"/>
                  <a:t>markeringen) van elk van de </a:t>
                </a:r>
                <a14:m>
                  <m:oMath xmlns:m="http://schemas.openxmlformats.org/officeDocument/2006/math">
                    <m:r>
                      <a:rPr lang="nl-BE" sz="1400" i="1" dirty="0" smtClean="0">
                        <a:latin typeface="Cambria Math"/>
                      </a:rPr>
                      <m:t>8 </m:t>
                    </m:r>
                  </m:oMath>
                </a14:m>
                <a:r>
                  <a:rPr lang="nl-BE" sz="1400" i="1" dirty="0"/>
                  <a:t>snijtanden </a:t>
                </a:r>
                <a:r>
                  <a:rPr lang="nl-BE" sz="1400" i="1" dirty="0" smtClean="0"/>
                  <a:t>(</a:t>
                </a:r>
                <a:r>
                  <a:rPr lang="nl-BE" sz="1400" i="1" dirty="0" smtClean="0">
                    <a:solidFill>
                      <a:srgbClr val="FF0000"/>
                    </a:solidFill>
                  </a:rPr>
                  <a:t>contouren</a:t>
                </a:r>
                <a:r>
                  <a:rPr lang="nl-BE" sz="1400" i="1" dirty="0"/>
                  <a:t>) weergegeven in de afbeelding-coördinatenruimte </a:t>
                </a:r>
                <a14:m>
                  <m:oMath xmlns:m="http://schemas.openxmlformats.org/officeDocument/2006/math">
                    <m:r>
                      <a:rPr lang="nl-BE" sz="1400" i="1" dirty="0" smtClean="0">
                        <a:latin typeface="Cambria Math"/>
                      </a:rPr>
                      <m:t>(</m:t>
                    </m:r>
                    <m:r>
                      <a:rPr lang="nl-BE" sz="1400" i="1" dirty="0" smtClean="0">
                        <a:latin typeface="Cambria Math"/>
                      </a:rPr>
                      <m:t>𝑥</m:t>
                    </m:r>
                    <m:r>
                      <a:rPr lang="nl-BE" sz="1400" i="1" dirty="0" smtClean="0">
                        <a:latin typeface="Cambria Math"/>
                      </a:rPr>
                      <m:t>, </m:t>
                    </m:r>
                    <m:r>
                      <a:rPr lang="nl-BE" sz="1400" i="1" dirty="0" smtClean="0">
                        <a:latin typeface="Cambria Math"/>
                      </a:rPr>
                      <m:t>𝑦</m:t>
                    </m:r>
                    <m:r>
                      <a:rPr lang="nl-BE" sz="1400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nl-BE" sz="1400" i="1" dirty="0"/>
                  <a:t>voor elk van de </a:t>
                </a:r>
                <a14:m>
                  <m:oMath xmlns:m="http://schemas.openxmlformats.org/officeDocument/2006/math">
                    <m:r>
                      <a:rPr lang="nl-BE" sz="1400" i="1" dirty="0" smtClean="0">
                        <a:latin typeface="Cambria Math"/>
                      </a:rPr>
                      <m:t>14 </m:t>
                    </m:r>
                  </m:oMath>
                </a14:m>
                <a:r>
                  <a:rPr lang="nl-BE" sz="1400" i="1" dirty="0" err="1"/>
                  <a:t>trainingsamples</a:t>
                </a:r>
                <a:r>
                  <a:rPr lang="nl-BE" sz="1400" i="1" dirty="0"/>
                  <a:t> op basis van de meegeleverde </a:t>
                </a:r>
                <a:r>
                  <a:rPr lang="nl-BE" sz="1400" i="1" dirty="0" err="1"/>
                  <a:t>landmarks</a:t>
                </a:r>
                <a:r>
                  <a:rPr lang="nl-BE" sz="1400" i="1" dirty="0"/>
                  <a:t> bestanden.</a:t>
                </a:r>
                <a:endParaRPr lang="nl-BE" sz="1400" dirty="0"/>
              </a:p>
            </p:txBody>
          </p:sp>
        </mc:Choice>
        <mc:Fallback xmlns="">
          <p:sp>
            <p:nvSpPr>
              <p:cNvPr id="8" name="Rechthoek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202137"/>
                <a:ext cx="8640960" cy="523220"/>
              </a:xfrm>
              <a:prstGeom prst="rect">
                <a:avLst/>
              </a:prstGeom>
              <a:blipFill rotWithShape="1">
                <a:blip r:embed="rId7"/>
                <a:stretch>
                  <a:fillRect l="-141" t="-1163" r="-212" b="-10465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ep 8"/>
          <p:cNvGrpSpPr/>
          <p:nvPr/>
        </p:nvGrpSpPr>
        <p:grpSpPr>
          <a:xfrm>
            <a:off x="7800447" y="147989"/>
            <a:ext cx="1109664" cy="1106311"/>
            <a:chOff x="7877891" y="-12925"/>
            <a:chExt cx="1109664" cy="1106311"/>
          </a:xfrm>
        </p:grpSpPr>
        <p:cxnSp>
          <p:nvCxnSpPr>
            <p:cNvPr id="10" name="Rechte verbindingslijn met pijl 9"/>
            <p:cNvCxnSpPr/>
            <p:nvPr/>
          </p:nvCxnSpPr>
          <p:spPr>
            <a:xfrm>
              <a:off x="8037604" y="332656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Rechte verbindingslijn met pijl 10"/>
            <p:cNvCxnSpPr/>
            <p:nvPr/>
          </p:nvCxnSpPr>
          <p:spPr>
            <a:xfrm>
              <a:off x="8037604" y="345434"/>
              <a:ext cx="6388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kstvak 11"/>
                <p:cNvSpPr txBox="1"/>
                <p:nvPr/>
              </p:nvSpPr>
              <p:spPr>
                <a:xfrm>
                  <a:off x="8070551" y="724054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i="1" dirty="0" smtClean="0">
                            <a:latin typeface="Cambria Math"/>
                          </a:rPr>
                          <m:t>𝑦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12" name="Tekstvak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551" y="724054"/>
                  <a:ext cx="319426" cy="369332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 b="-4918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kstvak 12"/>
                <p:cNvSpPr txBox="1"/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𝑥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13" name="Tekstvak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kstvak 13"/>
                <p:cNvSpPr txBox="1"/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(0,0)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14" name="Tekstvak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l="-5769" r="-121154" b="-1147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5020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8776" y="1010740"/>
            <a:ext cx="25717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8" cy="3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284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1</a:t>
            </a:r>
            <a:r>
              <a:rPr lang="en-US" dirty="0"/>
              <a:t>, Iteration: 3, Ratio: 0.825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893883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08776" y="1010740"/>
            <a:ext cx="25717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8" cy="3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05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1</a:t>
            </a:r>
            <a:r>
              <a:rPr lang="en-US" dirty="0"/>
              <a:t>, Iteration: 4, Ratio: 1.0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4875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Matthias\Documents\Dropbox\CV\run_mr_7.3\level0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-243408"/>
            <a:ext cx="5143500" cy="824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8" cy="317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05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0</a:t>
            </a:r>
            <a:r>
              <a:rPr lang="en-US" dirty="0"/>
              <a:t>, Iteration: 1, Ratio: 0.7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9859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1960" y="-243408"/>
            <a:ext cx="5143500" cy="8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8" cy="31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284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0</a:t>
            </a:r>
            <a:r>
              <a:rPr lang="en-US" dirty="0"/>
              <a:t>, Iteration: 2, Ratio: 0.525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50792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1960" y="-243408"/>
            <a:ext cx="5143500" cy="8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8" cy="31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167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0</a:t>
            </a:r>
            <a:r>
              <a:rPr lang="en-US" dirty="0"/>
              <a:t>, Iteration: 3, Ratio: 0.85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9478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1960" y="-243408"/>
            <a:ext cx="5143500" cy="8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8" cy="31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050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0</a:t>
            </a:r>
            <a:r>
              <a:rPr lang="en-US" dirty="0"/>
              <a:t>, Iteration: 4, Ratio: 0.8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5119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1960" y="-243408"/>
            <a:ext cx="5143500" cy="8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8" cy="31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167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0</a:t>
            </a:r>
            <a:r>
              <a:rPr lang="en-US" dirty="0"/>
              <a:t>, Iteration: 5, Ratio: 0.85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8900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1960" y="-243408"/>
            <a:ext cx="5143500" cy="824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Volledige run</a:t>
            </a:r>
            <a:endParaRPr lang="nl-BE" sz="2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536" y="1628825"/>
            <a:ext cx="4000578" cy="31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hoek 2"/>
          <p:cNvSpPr/>
          <p:nvPr/>
        </p:nvSpPr>
        <p:spPr>
          <a:xfrm>
            <a:off x="683568" y="5147106"/>
            <a:ext cx="3167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</a:t>
            </a:r>
            <a:r>
              <a:rPr lang="en-US" dirty="0" smtClean="0"/>
              <a:t>: 0</a:t>
            </a:r>
            <a:r>
              <a:rPr lang="en-US" dirty="0"/>
              <a:t>, Iteration: 6, Ratio: 0.95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28923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</a:t>
            </a:r>
            <a:r>
              <a:rPr lang="nl-BE" sz="2800" dirty="0" smtClean="0"/>
              <a:t>Automatische initialisatie (</a:t>
            </a:r>
            <a:r>
              <a:rPr lang="nl-BE" sz="2800" dirty="0" err="1" smtClean="0"/>
              <a:t>Mean</a:t>
            </a:r>
            <a:r>
              <a:rPr lang="nl-BE" sz="2800" dirty="0" smtClean="0"/>
              <a:t>)</a:t>
            </a:r>
            <a:endParaRPr lang="nl-BE" sz="2800" dirty="0"/>
          </a:p>
        </p:txBody>
      </p:sp>
      <p:pic>
        <p:nvPicPr>
          <p:cNvPr id="4100" name="Picture 4" descr="C:\Users\Matthias\Documents\Dropbox\CV\Init\Mean Run\10-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00599"/>
            <a:ext cx="3600000" cy="577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Matthias\Documents\Dropbox\CV\Init\Mean Run\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84667"/>
            <a:ext cx="3600000" cy="577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6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</a:t>
            </a:r>
            <a:r>
              <a:rPr lang="nl-BE" sz="2800" dirty="0" smtClean="0"/>
              <a:t>Automatische initialisatie (</a:t>
            </a:r>
            <a:r>
              <a:rPr lang="nl-BE" sz="2800" dirty="0" err="1" smtClean="0"/>
              <a:t>Classifiers</a:t>
            </a:r>
            <a:r>
              <a:rPr lang="nl-BE" sz="2800" dirty="0" smtClean="0"/>
              <a:t>)</a:t>
            </a:r>
            <a:endParaRPr lang="nl-BE" sz="2800" dirty="0"/>
          </a:p>
        </p:txBody>
      </p:sp>
      <p:pic>
        <p:nvPicPr>
          <p:cNvPr id="5122" name="Picture 2" descr="C:\Users\Matthias\Documents\Dropbox\CV\Init\Cascade (13vs30)\test1-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35" y="1084668"/>
            <a:ext cx="3600000" cy="57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Matthias\Documents\Dropbox\CV\Init\Cascade (13vs13)\test1-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101889"/>
            <a:ext cx="3600000" cy="577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/>
          <p:cNvSpPr txBox="1"/>
          <p:nvPr/>
        </p:nvSpPr>
        <p:spPr>
          <a:xfrm>
            <a:off x="5848195" y="6476203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 smtClean="0"/>
              <a:t>13vs13</a:t>
            </a:r>
            <a:endParaRPr lang="nl-BE" b="1" dirty="0"/>
          </a:p>
        </p:txBody>
      </p:sp>
      <p:sp>
        <p:nvSpPr>
          <p:cNvPr id="9" name="Tekstvak 8"/>
          <p:cNvSpPr txBox="1"/>
          <p:nvPr/>
        </p:nvSpPr>
        <p:spPr>
          <a:xfrm>
            <a:off x="1876571" y="6476203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b="1" dirty="0" smtClean="0"/>
              <a:t>13vs30</a:t>
            </a:r>
            <a:endParaRPr lang="nl-BE" b="1" dirty="0"/>
          </a:p>
        </p:txBody>
      </p:sp>
    </p:spTree>
    <p:extLst>
      <p:ext uri="{BB962C8B-B14F-4D97-AF65-F5344CB8AC3E}">
        <p14:creationId xmlns:p14="http://schemas.microsoft.com/office/powerpoint/2010/main" val="370097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 algn="l"/>
                <a:r>
                  <a:rPr lang="nl-BE" sz="2800" b="1" u="sng" dirty="0" err="1" smtClean="0">
                    <a:solidFill>
                      <a:srgbClr val="00B050"/>
                    </a:solidFill>
                  </a:rPr>
                  <a:t>Procrustes</a:t>
                </a:r>
                <a:r>
                  <a:rPr lang="nl-BE" sz="2800" b="1" u="sng" dirty="0" smtClean="0">
                    <a:solidFill>
                      <a:srgbClr val="00B050"/>
                    </a:solidFill>
                  </a:rPr>
                  <a:t> Analyse</a:t>
                </a:r>
                <a:r>
                  <a:rPr lang="nl-BE" sz="2800" dirty="0" smtClean="0"/>
                  <a:t>: Modeltanden (1-8)</a:t>
                </a:r>
                <a:br>
                  <a:rPr lang="nl-BE" sz="2800" dirty="0" smtClean="0"/>
                </a:br>
                <a:r>
                  <a:rPr lang="nl-BE" sz="2800" dirty="0" smtClean="0"/>
                  <a:t>in de model-coördinatenruimte 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/>
                      </a:rPr>
                      <m:t>(</m:t>
                    </m:r>
                    <m:r>
                      <a:rPr lang="nl-BE" sz="2800" i="1" dirty="0" err="1" smtClean="0">
                        <a:latin typeface="Cambria Math"/>
                      </a:rPr>
                      <m:t>𝑥</m:t>
                    </m:r>
                    <m:r>
                      <a:rPr lang="nl-BE" sz="2800" i="1" dirty="0" err="1" smtClean="0">
                        <a:latin typeface="Cambria Math"/>
                      </a:rPr>
                      <m:t>’,</m:t>
                    </m:r>
                    <m:r>
                      <a:rPr lang="nl-BE" sz="2800" i="1" dirty="0" err="1" smtClean="0">
                        <a:latin typeface="Cambria Math"/>
                      </a:rPr>
                      <m:t>𝑦</m:t>
                    </m:r>
                    <m:r>
                      <a:rPr lang="nl-BE" sz="2800" i="1" dirty="0" smtClean="0">
                        <a:latin typeface="Cambria Math"/>
                      </a:rPr>
                      <m:t>’)</m:t>
                    </m:r>
                  </m:oMath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b="-63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fbeelding 2" descr="C:\Users\Matthias\CV\data\Visualizations\PA\mean1-s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" y="1484784"/>
            <a:ext cx="3059430" cy="245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fbeelding 3" descr="C:\Users\Matthias\CV\data\Visualizations\PA\mean2-s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828" y="1484784"/>
            <a:ext cx="3059430" cy="245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 descr="C:\Users\Matthias\CV\data\Visualizations\PA\mean3-s.pn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52016"/>
            <a:ext cx="3059430" cy="245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C:\Users\Matthias\CV\data\Visualizations\PA\mean4-s.pn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1452015"/>
            <a:ext cx="3059430" cy="245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C:\Users\Matthias\CV\data\Visualizations\PA\mean5-s.pn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7773"/>
            <a:ext cx="3059430" cy="245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 descr="C:\Users\Matthias\CV\data\Visualizations\PA\mean6-s.pn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11" y="3936519"/>
            <a:ext cx="3059430" cy="245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C:\Users\Matthias\CV\data\Visualizations\PA\mean7-s.pn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116" y="3927772"/>
            <a:ext cx="3059430" cy="245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 descr="C:\Users\Matthias\CV\data\Visualizations\PA\mean8-s.png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936519"/>
            <a:ext cx="3059430" cy="245173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hthoek 10"/>
              <p:cNvSpPr/>
              <p:nvPr/>
            </p:nvSpPr>
            <p:spPr>
              <a:xfrm>
                <a:off x="-7912" y="6165304"/>
                <a:ext cx="9144000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nl-BE" sz="1400" i="1" dirty="0"/>
                  <a:t>De bekomen modellen </a:t>
                </a:r>
                <a:r>
                  <a:rPr lang="nl-BE" sz="1400" i="1" dirty="0" smtClean="0"/>
                  <a:t>(</a:t>
                </a:r>
                <a:r>
                  <a:rPr lang="nl-BE" sz="1400" i="1" dirty="0" smtClean="0">
                    <a:solidFill>
                      <a:srgbClr val="FF0000"/>
                    </a:solidFill>
                  </a:rPr>
                  <a:t>contouren</a:t>
                </a:r>
                <a:r>
                  <a:rPr lang="nl-BE" sz="1400" i="1" dirty="0"/>
                  <a:t>) en </a:t>
                </a:r>
                <a:r>
                  <a:rPr lang="nl-BE" sz="1400" i="1" dirty="0" err="1"/>
                  <a:t>modellandmarks</a:t>
                </a:r>
                <a:r>
                  <a:rPr lang="nl-BE" sz="1400" i="1" dirty="0"/>
                  <a:t> </a:t>
                </a:r>
                <a:r>
                  <a:rPr lang="nl-BE" sz="1400" i="1" dirty="0" smtClean="0"/>
                  <a:t>(‘</a:t>
                </a:r>
                <a:r>
                  <a:rPr lang="nl-BE" sz="1400" i="1" dirty="0" smtClean="0">
                    <a:solidFill>
                      <a:srgbClr val="FF0000"/>
                    </a:solidFill>
                  </a:rPr>
                  <a:t>+</a:t>
                </a:r>
                <a:r>
                  <a:rPr lang="nl-BE" sz="1400" i="1" dirty="0" smtClean="0"/>
                  <a:t>’ </a:t>
                </a:r>
                <a:r>
                  <a:rPr lang="nl-BE" sz="1400" i="1" dirty="0"/>
                  <a:t>markeringen) voor elk van de </a:t>
                </a:r>
                <a14:m>
                  <m:oMath xmlns:m="http://schemas.openxmlformats.org/officeDocument/2006/math">
                    <m:r>
                      <a:rPr lang="nl-BE" sz="1400" i="1" dirty="0" smtClean="0">
                        <a:latin typeface="Cambria Math"/>
                      </a:rPr>
                      <m:t>8 </m:t>
                    </m:r>
                  </m:oMath>
                </a14:m>
                <a:r>
                  <a:rPr lang="nl-BE" sz="1400" i="1" dirty="0"/>
                  <a:t>snijtanden en de </a:t>
                </a:r>
                <a:r>
                  <a:rPr lang="nl-BE" sz="1400" i="1" dirty="0" err="1"/>
                  <a:t>trainingsamplelandmarks</a:t>
                </a:r>
                <a:r>
                  <a:rPr lang="nl-BE" sz="1400" i="1" dirty="0"/>
                  <a:t> </a:t>
                </a:r>
                <a:r>
                  <a:rPr lang="nl-BE" sz="1400" i="1" dirty="0" smtClean="0"/>
                  <a:t>(‘</a:t>
                </a:r>
                <a:r>
                  <a:rPr lang="nl-BE" sz="1400" i="1" dirty="0" smtClean="0">
                    <a:solidFill>
                      <a:srgbClr val="00B050"/>
                    </a:solidFill>
                  </a:rPr>
                  <a:t>*</a:t>
                </a:r>
                <a:r>
                  <a:rPr lang="nl-BE" sz="1400" i="1" dirty="0" smtClean="0"/>
                  <a:t>’ </a:t>
                </a:r>
                <a:r>
                  <a:rPr lang="nl-BE" sz="1400" i="1" dirty="0"/>
                  <a:t>markeringen) voor elk van de </a:t>
                </a:r>
                <a:r>
                  <a:rPr lang="nl-BE" sz="1400" i="0" dirty="0" smtClean="0">
                    <a:latin typeface="+mj-lt"/>
                  </a:rPr>
                  <a:t>14 </a:t>
                </a:r>
                <a:r>
                  <a:rPr lang="nl-BE" sz="1400" i="1" dirty="0" err="1" smtClean="0"/>
                  <a:t>trainingsamples</a:t>
                </a:r>
                <a:r>
                  <a:rPr lang="nl-BE" sz="1400" i="1" dirty="0" smtClean="0"/>
                  <a:t> </a:t>
                </a:r>
                <a:r>
                  <a:rPr lang="nl-BE" sz="1400" i="1" dirty="0"/>
                  <a:t>weergegeven in de model-coördinatenruimte </a:t>
                </a:r>
                <a14:m>
                  <m:oMath xmlns:m="http://schemas.openxmlformats.org/officeDocument/2006/math">
                    <m:r>
                      <a:rPr lang="nl-BE" sz="1400" i="1" dirty="0" smtClean="0">
                        <a:latin typeface="Cambria Math"/>
                      </a:rPr>
                      <m:t>(</m:t>
                    </m:r>
                    <m:r>
                      <a:rPr lang="nl-BE" sz="1400" i="1" dirty="0" smtClean="0">
                        <a:latin typeface="Cambria Math"/>
                      </a:rPr>
                      <m:t>𝑥</m:t>
                    </m:r>
                    <m:r>
                      <a:rPr lang="nl-BE" sz="1400" i="1" dirty="0" smtClean="0">
                        <a:latin typeface="Cambria Math"/>
                      </a:rPr>
                      <m:t>’, </m:t>
                    </m:r>
                    <m:r>
                      <a:rPr lang="nl-BE" sz="1400" i="1" dirty="0" smtClean="0">
                        <a:latin typeface="Cambria Math"/>
                      </a:rPr>
                      <m:t>𝑦</m:t>
                    </m:r>
                    <m:r>
                      <a:rPr lang="nl-BE" sz="1400" i="1" dirty="0" smtClean="0">
                        <a:latin typeface="Cambria Math"/>
                      </a:rPr>
                      <m:t>’) </m:t>
                    </m:r>
                  </m:oMath>
                </a14:m>
                <a:r>
                  <a:rPr lang="nl-BE" sz="1400" i="1" dirty="0"/>
                  <a:t>gealigneerd met de </a:t>
                </a:r>
                <a:r>
                  <a:rPr lang="nl-BE" sz="1400" i="1" dirty="0" err="1"/>
                  <a:t>landmarks</a:t>
                </a:r>
                <a:r>
                  <a:rPr lang="nl-BE" sz="1400" i="1" dirty="0"/>
                  <a:t> van de tanden van </a:t>
                </a:r>
                <a:r>
                  <a:rPr lang="nl-BE" sz="1400" i="1" dirty="0" err="1"/>
                  <a:t>trainingsample</a:t>
                </a:r>
                <a:r>
                  <a:rPr lang="nl-BE" sz="1400" i="1" dirty="0"/>
                  <a:t> </a:t>
                </a:r>
                <a14:m>
                  <m:oMath xmlns:m="http://schemas.openxmlformats.org/officeDocument/2006/math">
                    <m:r>
                      <a:rPr lang="nl-BE" sz="1400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nl-BE" sz="1400" i="1" dirty="0"/>
                  <a:t>.</a:t>
                </a:r>
                <a:endParaRPr lang="nl-BE" sz="1400" dirty="0"/>
              </a:p>
            </p:txBody>
          </p:sp>
        </mc:Choice>
        <mc:Fallback xmlns="">
          <p:sp>
            <p:nvSpPr>
              <p:cNvPr id="11" name="Rechthoek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12" y="6165304"/>
                <a:ext cx="9144000" cy="738664"/>
              </a:xfrm>
              <a:prstGeom prst="rect">
                <a:avLst/>
              </a:prstGeom>
              <a:blipFill rotWithShape="1">
                <a:blip r:embed="rId11"/>
                <a:stretch>
                  <a:fillRect l="-200" t="-820" r="-200" b="-6557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ep 14"/>
          <p:cNvGrpSpPr/>
          <p:nvPr/>
        </p:nvGrpSpPr>
        <p:grpSpPr>
          <a:xfrm>
            <a:off x="7800447" y="147989"/>
            <a:ext cx="1109664" cy="1106311"/>
            <a:chOff x="7877891" y="-12925"/>
            <a:chExt cx="1109664" cy="1106311"/>
          </a:xfrm>
        </p:grpSpPr>
        <p:cxnSp>
          <p:nvCxnSpPr>
            <p:cNvPr id="16" name="Rechte verbindingslijn met pijl 15"/>
            <p:cNvCxnSpPr/>
            <p:nvPr/>
          </p:nvCxnSpPr>
          <p:spPr>
            <a:xfrm>
              <a:off x="8037604" y="332656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Rechte verbindingslijn met pijl 16"/>
            <p:cNvCxnSpPr/>
            <p:nvPr/>
          </p:nvCxnSpPr>
          <p:spPr>
            <a:xfrm>
              <a:off x="8037604" y="345434"/>
              <a:ext cx="6388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kstvak 17"/>
                <p:cNvSpPr txBox="1"/>
                <p:nvPr/>
              </p:nvSpPr>
              <p:spPr>
                <a:xfrm>
                  <a:off x="8070551" y="724054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i="1" dirty="0" smtClean="0">
                            <a:latin typeface="Cambria Math"/>
                          </a:rPr>
                          <m:t>𝑦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18" name="Tekstvak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551" y="724054"/>
                  <a:ext cx="319426" cy="369332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r="-16981" b="-4918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kstvak 18"/>
                <p:cNvSpPr txBox="1"/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19" name="Tekstvak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r="-15094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kstvak 19"/>
                <p:cNvSpPr txBox="1"/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(0,0)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20" name="Tekstvak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 l="-5769" r="-121154" b="-1147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1090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nl-BE" sz="2800" b="1" u="sng" dirty="0" smtClean="0">
                <a:solidFill>
                  <a:srgbClr val="00B050"/>
                </a:solidFill>
              </a:rPr>
              <a:t>Multi-Resolutie</a:t>
            </a:r>
            <a:r>
              <a:rPr lang="nl-BE" sz="2800" dirty="0" smtClean="0"/>
              <a:t>: </a:t>
            </a:r>
            <a:r>
              <a:rPr lang="nl-BE" sz="2800" dirty="0" smtClean="0"/>
              <a:t>Automatische initialisatie (@pre </a:t>
            </a:r>
            <a:r>
              <a:rPr lang="nl-BE" sz="2800" dirty="0" err="1" smtClean="0"/>
              <a:t>BBox</a:t>
            </a:r>
            <a:r>
              <a:rPr lang="nl-BE" sz="2800" dirty="0" smtClean="0"/>
              <a:t>)</a:t>
            </a:r>
            <a:endParaRPr lang="nl-BE" sz="2800" dirty="0"/>
          </a:p>
        </p:txBody>
      </p:sp>
      <p:pic>
        <p:nvPicPr>
          <p:cNvPr id="4098" name="Picture 2" descr="C:\Users\Matthias\Documents\Dropbox\CV\Init\Manual Bounding Box\8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102426"/>
            <a:ext cx="3600000" cy="577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atthias\Documents\Dropbox\CV\Init\Manual Bounding Box\1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102426"/>
            <a:ext cx="3600000" cy="577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36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nl-BE" sz="2800" b="1" u="sng" dirty="0" err="1" smtClean="0">
                <a:solidFill>
                  <a:srgbClr val="00B050"/>
                </a:solidFill>
              </a:rPr>
              <a:t>Principal</a:t>
            </a:r>
            <a:r>
              <a:rPr lang="nl-BE" sz="2800" b="1" u="sng" dirty="0" smtClean="0">
                <a:solidFill>
                  <a:srgbClr val="00B050"/>
                </a:solidFill>
              </a:rPr>
              <a:t> Component Analysis</a:t>
            </a:r>
            <a:r>
              <a:rPr lang="nl-BE" sz="2800" dirty="0" smtClean="0"/>
              <a:t>:</a:t>
            </a:r>
            <a:endParaRPr lang="nl-BE" sz="2800" dirty="0"/>
          </a:p>
        </p:txBody>
      </p:sp>
      <p:graphicFrame>
        <p:nvGraphicFramePr>
          <p:cNvPr id="22" name="Tabel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908996"/>
              </p:ext>
            </p:extLst>
          </p:nvPr>
        </p:nvGraphicFramePr>
        <p:xfrm>
          <a:off x="899592" y="1340768"/>
          <a:ext cx="7848876" cy="701040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71624"/>
                <a:gridCol w="871624"/>
                <a:gridCol w="871624"/>
                <a:gridCol w="871624"/>
                <a:gridCol w="872476"/>
                <a:gridCol w="872476"/>
                <a:gridCol w="872476"/>
                <a:gridCol w="872476"/>
                <a:gridCol w="872476"/>
              </a:tblGrid>
              <a:tr h="30898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 dirty="0">
                          <a:effectLst/>
                        </a:rPr>
                        <a:t>Tand</a:t>
                      </a:r>
                      <a:endParaRPr lang="nl-BE" sz="2000" dirty="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1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2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3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4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5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6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7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8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0898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#PCs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6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6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5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5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7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 dirty="0">
                          <a:effectLst/>
                        </a:rPr>
                        <a:t>7</a:t>
                      </a:r>
                      <a:endParaRPr lang="nl-BE" sz="2000" dirty="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>
                          <a:effectLst/>
                        </a:rPr>
                        <a:t>7</a:t>
                      </a:r>
                      <a:endParaRPr lang="nl-BE" sz="200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BE" sz="2000" dirty="0">
                          <a:effectLst/>
                        </a:rPr>
                        <a:t>7</a:t>
                      </a:r>
                      <a:endParaRPr lang="nl-BE" sz="2000" dirty="0">
                        <a:solidFill>
                          <a:srgbClr val="6E94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899592" y="2103283"/>
            <a:ext cx="7848871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0" lang="nl-BE" altLang="nl-BE" sz="1400" i="1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Het </a:t>
            </a:r>
            <a:r>
              <a:rPr kumimoji="0" lang="nl-BE" altLang="nl-BE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aantal </a:t>
            </a:r>
            <a:r>
              <a:rPr kumimoji="0" lang="nl-BE" altLang="nl-BE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Principal</a:t>
            </a:r>
            <a:r>
              <a:rPr kumimoji="0" lang="nl-BE" altLang="nl-BE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nl-BE" altLang="nl-BE" sz="14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Components</a:t>
            </a:r>
            <a:r>
              <a:rPr kumimoji="0" lang="nl-BE" altLang="nl-BE" sz="14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voor elk van de 8 snijtanden. 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nl-BE" sz="1400" i="1" dirty="0" smtClean="0"/>
              <a:t>Hierbij zijn deze vormfactors in beschouwing genomen die minstens 98% van de variantie van de landmarkposities van de 14 </a:t>
            </a:r>
            <a:r>
              <a:rPr lang="nl-BE" sz="1400" i="1" dirty="0" err="1" smtClean="0"/>
              <a:t>trainingsamples</a:t>
            </a:r>
            <a:r>
              <a:rPr lang="nl-BE" sz="1400" i="1" dirty="0" smtClean="0"/>
              <a:t> </a:t>
            </a:r>
            <a:endParaRPr kumimoji="0" lang="nl-BE" altLang="nl-BE" sz="14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75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l"/>
                <a:r>
                  <a:rPr lang="nl-BE" sz="2800" b="1" u="sng" dirty="0" err="1" smtClean="0">
                    <a:solidFill>
                      <a:srgbClr val="00B050"/>
                    </a:solidFill>
                  </a:rPr>
                  <a:t>Principal</a:t>
                </a:r>
                <a:r>
                  <a:rPr lang="nl-BE" sz="2800" b="1" u="sng" dirty="0" smtClean="0">
                    <a:solidFill>
                      <a:srgbClr val="00B050"/>
                    </a:solidFill>
                  </a:rPr>
                  <a:t> Component Analysis</a:t>
                </a:r>
                <a:r>
                  <a:rPr lang="nl-BE" sz="2800" dirty="0" smtClean="0"/>
                  <a:t>: Variaties op </a:t>
                </a:r>
                <a:br>
                  <a:rPr lang="nl-BE" sz="2800" dirty="0" smtClean="0"/>
                </a:br>
                <a:r>
                  <a:rPr lang="nl-BE" sz="2800" dirty="0" smtClean="0"/>
                  <a:t>modeltand 1 in de model-coördinatenruimte 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/>
                      </a:rPr>
                      <m:t>(</m:t>
                    </m:r>
                    <m:r>
                      <a:rPr lang="nl-BE" sz="2800" i="1" dirty="0" err="1" smtClean="0">
                        <a:latin typeface="Cambria Math"/>
                      </a:rPr>
                      <m:t>𝑥</m:t>
                    </m:r>
                    <m:r>
                      <a:rPr lang="nl-BE" sz="2800" i="1" dirty="0" err="1" smtClean="0">
                        <a:latin typeface="Cambria Math"/>
                      </a:rPr>
                      <m:t>’,</m:t>
                    </m:r>
                    <m:r>
                      <a:rPr lang="nl-BE" sz="2800" i="1" dirty="0" err="1" smtClean="0">
                        <a:latin typeface="Cambria Math"/>
                      </a:rPr>
                      <m:t>𝑦</m:t>
                    </m:r>
                    <m:r>
                      <a:rPr lang="nl-BE" sz="2800" i="1" dirty="0" smtClean="0">
                        <a:latin typeface="Cambria Math"/>
                      </a:rPr>
                      <m:t>’)</m:t>
                    </m:r>
                  </m:oMath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b="-63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ep 2"/>
          <p:cNvGrpSpPr/>
          <p:nvPr/>
        </p:nvGrpSpPr>
        <p:grpSpPr>
          <a:xfrm>
            <a:off x="7800447" y="147989"/>
            <a:ext cx="1109664" cy="1106311"/>
            <a:chOff x="7877891" y="-12925"/>
            <a:chExt cx="1109664" cy="1106311"/>
          </a:xfrm>
        </p:grpSpPr>
        <p:cxnSp>
          <p:nvCxnSpPr>
            <p:cNvPr id="4" name="Rechte verbindingslijn met pijl 3"/>
            <p:cNvCxnSpPr/>
            <p:nvPr/>
          </p:nvCxnSpPr>
          <p:spPr>
            <a:xfrm>
              <a:off x="8037604" y="332656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Rechte verbindingslijn met pijl 4"/>
            <p:cNvCxnSpPr/>
            <p:nvPr/>
          </p:nvCxnSpPr>
          <p:spPr>
            <a:xfrm>
              <a:off x="8037604" y="345434"/>
              <a:ext cx="6388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vak 5"/>
                <p:cNvSpPr txBox="1"/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i="1" dirty="0" smtClean="0">
                            <a:latin typeface="Cambria Math"/>
                          </a:rPr>
                          <m:t>𝑦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6" name="Tekstvak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17308" b="-4918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kstvak 6"/>
                <p:cNvSpPr txBox="1"/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7" name="Tekstvak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5094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kstvak 7"/>
                <p:cNvSpPr txBox="1"/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(0,0)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8" name="Tekstvak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769" r="-121154" b="-1147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Afbeelding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34" y="1266568"/>
            <a:ext cx="4579119" cy="145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055" y="1254356"/>
            <a:ext cx="4572002" cy="1455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fbeelding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62914" y="2691218"/>
            <a:ext cx="4475681" cy="1424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fbeelding 1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985" y="4196588"/>
            <a:ext cx="4448751" cy="141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2" y="2733720"/>
            <a:ext cx="4579119" cy="145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348" y="4212760"/>
            <a:ext cx="4347138" cy="138372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hthoek 20"/>
              <p:cNvSpPr/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nl-BE" sz="1400" i="1" dirty="0" smtClean="0"/>
                  <a:t>Het effect van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−3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 −2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,−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,0,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</m:oMath>
                </a14:m>
                <a:r>
                  <a:rPr lang="nl-BE" sz="1400" i="1" dirty="0"/>
                  <a:t> (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±3</m:t>
                    </m:r>
                  </m:oMath>
                </a14:m>
                <a:r>
                  <a:rPr lang="nl-BE" sz="1400" i="1" dirty="0"/>
                  <a:t> standaard deviaties) </a:t>
                </a:r>
                <a:r>
                  <a:rPr lang="nl-BE" sz="1400" i="1" dirty="0" smtClean="0"/>
                  <a:t>afwijkingen </a:t>
                </a:r>
                <a:r>
                  <a:rPr lang="nl-BE" sz="1400" i="1" dirty="0"/>
                  <a:t>ten opzichte van het gemiddelde model voor de </a:t>
                </a:r>
                <a:r>
                  <a:rPr lang="nl-BE" sz="1400" i="1" dirty="0" smtClean="0"/>
                  <a:t>1</a:t>
                </a:r>
                <a:r>
                  <a:rPr lang="nl-BE" sz="1400" i="1" baseline="30000" dirty="0" smtClean="0"/>
                  <a:t>ste</a:t>
                </a:r>
                <a:r>
                  <a:rPr lang="nl-BE" sz="1400" i="1" dirty="0" smtClean="0"/>
                  <a:t> tand </a:t>
                </a:r>
                <a:r>
                  <a:rPr lang="nl-BE" sz="1400" i="1" dirty="0"/>
                  <a:t>in de model-coördinatenruimte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14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nl-BE" sz="140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’, 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𝑦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</m:t>
                        </m:r>
                      </m:e>
                    </m:d>
                    <m:r>
                      <a:rPr lang="nl-BE" sz="1400" b="0" i="1" dirty="0" smtClean="0">
                        <a:latin typeface="Cambria Math"/>
                      </a:rPr>
                      <m:t>. </m:t>
                    </m:r>
                  </m:oMath>
                </a14:m>
                <a:r>
                  <a:rPr lang="nl-BE" sz="1400" i="1" dirty="0" smtClean="0"/>
                  <a:t>Hierbij </a:t>
                </a:r>
                <a:r>
                  <a:rPr lang="nl-BE" sz="1400" i="1" dirty="0"/>
                  <a:t>zijn deze vormfactors in beschouwing genomen die minstens 98% van de variantie van de landmarkposities van de 14 </a:t>
                </a:r>
                <a:r>
                  <a:rPr lang="nl-BE" sz="1400" i="1" dirty="0" err="1"/>
                  <a:t>trainingsamples</a:t>
                </a:r>
                <a:r>
                  <a:rPr lang="nl-BE" sz="1400" i="1" dirty="0"/>
                  <a:t> t.o.v. het gemiddelde model verklaren.</a:t>
                </a:r>
                <a:endParaRPr lang="nl-BE" sz="1400" dirty="0"/>
              </a:p>
            </p:txBody>
          </p:sp>
        </mc:Choice>
        <mc:Fallback xmlns="">
          <p:sp>
            <p:nvSpPr>
              <p:cNvPr id="21" name="Rechthoek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  <a:blipFill rotWithShape="1">
                <a:blip r:embed="rId12"/>
                <a:stretch>
                  <a:fillRect l="-367" r="-367" b="-346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437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l"/>
                <a:r>
                  <a:rPr lang="nl-BE" sz="2800" b="1" u="sng" dirty="0" err="1" smtClean="0">
                    <a:solidFill>
                      <a:srgbClr val="00B050"/>
                    </a:solidFill>
                  </a:rPr>
                  <a:t>Principal</a:t>
                </a:r>
                <a:r>
                  <a:rPr lang="nl-BE" sz="2800" b="1" u="sng" dirty="0" smtClean="0">
                    <a:solidFill>
                      <a:srgbClr val="00B050"/>
                    </a:solidFill>
                  </a:rPr>
                  <a:t> Component Analysis</a:t>
                </a:r>
                <a:r>
                  <a:rPr lang="nl-BE" sz="2800" dirty="0" smtClean="0"/>
                  <a:t>: Variaties op </a:t>
                </a:r>
                <a:br>
                  <a:rPr lang="nl-BE" sz="2800" dirty="0" smtClean="0"/>
                </a:br>
                <a:r>
                  <a:rPr lang="nl-BE" sz="2800" dirty="0" smtClean="0"/>
                  <a:t>modeltand 2 in de model-coördinatenruimte 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/>
                      </a:rPr>
                      <m:t>(</m:t>
                    </m:r>
                    <m:r>
                      <a:rPr lang="nl-BE" sz="2800" i="1" dirty="0" err="1" smtClean="0">
                        <a:latin typeface="Cambria Math"/>
                      </a:rPr>
                      <m:t>𝑥</m:t>
                    </m:r>
                    <m:r>
                      <a:rPr lang="nl-BE" sz="2800" i="1" dirty="0" err="1" smtClean="0">
                        <a:latin typeface="Cambria Math"/>
                      </a:rPr>
                      <m:t>’,</m:t>
                    </m:r>
                    <m:r>
                      <a:rPr lang="nl-BE" sz="2800" i="1" dirty="0" err="1" smtClean="0">
                        <a:latin typeface="Cambria Math"/>
                      </a:rPr>
                      <m:t>𝑦</m:t>
                    </m:r>
                    <m:r>
                      <a:rPr lang="nl-BE" sz="2800" i="1" dirty="0" smtClean="0">
                        <a:latin typeface="Cambria Math"/>
                      </a:rPr>
                      <m:t>’)</m:t>
                    </m:r>
                  </m:oMath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b="-63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ep 2"/>
          <p:cNvGrpSpPr/>
          <p:nvPr/>
        </p:nvGrpSpPr>
        <p:grpSpPr>
          <a:xfrm>
            <a:off x="7800447" y="147989"/>
            <a:ext cx="1109664" cy="1106311"/>
            <a:chOff x="7877891" y="-12925"/>
            <a:chExt cx="1109664" cy="1106311"/>
          </a:xfrm>
        </p:grpSpPr>
        <p:cxnSp>
          <p:nvCxnSpPr>
            <p:cNvPr id="4" name="Rechte verbindingslijn met pijl 3"/>
            <p:cNvCxnSpPr/>
            <p:nvPr/>
          </p:nvCxnSpPr>
          <p:spPr>
            <a:xfrm>
              <a:off x="8037604" y="332656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Rechte verbindingslijn met pijl 4"/>
            <p:cNvCxnSpPr/>
            <p:nvPr/>
          </p:nvCxnSpPr>
          <p:spPr>
            <a:xfrm>
              <a:off x="8037604" y="345434"/>
              <a:ext cx="6388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vak 5"/>
                <p:cNvSpPr txBox="1"/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i="1" dirty="0" smtClean="0">
                            <a:latin typeface="Cambria Math"/>
                          </a:rPr>
                          <m:t>𝑦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6" name="Tekstvak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17308" b="-4918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kstvak 6"/>
                <p:cNvSpPr txBox="1"/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7" name="Tekstvak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5094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kstvak 7"/>
                <p:cNvSpPr txBox="1"/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(0,0)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8" name="Tekstvak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769" r="-121154" b="-1147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Afbeelding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34" y="1329124"/>
            <a:ext cx="4579119" cy="133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055" y="1316815"/>
            <a:ext cx="4572002" cy="133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fbeelding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314" y="2739383"/>
            <a:ext cx="4564881" cy="132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Afbeelding 13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4665" y="4238065"/>
            <a:ext cx="4581392" cy="1333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2" y="2796276"/>
            <a:ext cx="4579119" cy="133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/>
          <p:cNvPicPr/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853" y="4241535"/>
            <a:ext cx="4557541" cy="132616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hoek 14"/>
              <p:cNvSpPr/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nl-BE" sz="1400" i="1" dirty="0" smtClean="0"/>
                  <a:t>Het effect van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−3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 −2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,−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,0,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</m:oMath>
                </a14:m>
                <a:r>
                  <a:rPr lang="nl-BE" sz="1400" i="1" dirty="0"/>
                  <a:t> (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±3</m:t>
                    </m:r>
                  </m:oMath>
                </a14:m>
                <a:r>
                  <a:rPr lang="nl-BE" sz="1400" i="1" dirty="0"/>
                  <a:t> standaard deviaties) </a:t>
                </a:r>
                <a:r>
                  <a:rPr lang="nl-BE" sz="1400" i="1" dirty="0" smtClean="0"/>
                  <a:t>afwijkingen </a:t>
                </a:r>
                <a:r>
                  <a:rPr lang="nl-BE" sz="1400" i="1" dirty="0"/>
                  <a:t>ten opzichte van het gemiddelde model voor de </a:t>
                </a:r>
                <a:r>
                  <a:rPr lang="nl-BE" sz="1400" i="1" dirty="0" smtClean="0"/>
                  <a:t>2</a:t>
                </a:r>
                <a:r>
                  <a:rPr lang="nl-BE" sz="1400" i="1" baseline="30000" dirty="0" smtClean="0"/>
                  <a:t>e</a:t>
                </a:r>
                <a:r>
                  <a:rPr lang="nl-BE" sz="1400" i="1" dirty="0" smtClean="0"/>
                  <a:t> tand </a:t>
                </a:r>
                <a:r>
                  <a:rPr lang="nl-BE" sz="1400" i="1" dirty="0"/>
                  <a:t>in de model-coördinatenruimte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14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nl-BE" sz="140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’, 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𝑦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</m:t>
                        </m:r>
                      </m:e>
                    </m:d>
                    <m:r>
                      <a:rPr lang="nl-BE" sz="1400" b="0" i="1" dirty="0" smtClean="0">
                        <a:latin typeface="Cambria Math"/>
                      </a:rPr>
                      <m:t>. </m:t>
                    </m:r>
                  </m:oMath>
                </a14:m>
                <a:r>
                  <a:rPr lang="nl-BE" sz="1400" i="1" dirty="0" smtClean="0"/>
                  <a:t>Hierbij </a:t>
                </a:r>
                <a:r>
                  <a:rPr lang="nl-BE" sz="1400" i="1" dirty="0"/>
                  <a:t>zijn deze vormfactors in beschouwing genomen die minstens 98% van de variantie van de landmarkposities van de 14 </a:t>
                </a:r>
                <a:r>
                  <a:rPr lang="nl-BE" sz="1400" i="1" dirty="0" err="1"/>
                  <a:t>trainingsamples</a:t>
                </a:r>
                <a:r>
                  <a:rPr lang="nl-BE" sz="1400" i="1" dirty="0"/>
                  <a:t> t.o.v. het gemiddelde model verklaren.</a:t>
                </a:r>
                <a:endParaRPr lang="nl-BE" sz="1400" dirty="0"/>
              </a:p>
            </p:txBody>
          </p:sp>
        </mc:Choice>
        <mc:Fallback xmlns="">
          <p:sp>
            <p:nvSpPr>
              <p:cNvPr id="15" name="Rechthoe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  <a:blipFill rotWithShape="1">
                <a:blip r:embed="rId12"/>
                <a:stretch>
                  <a:fillRect l="-367" r="-367" b="-346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581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l"/>
                <a:r>
                  <a:rPr lang="nl-BE" sz="2800" b="1" u="sng" dirty="0" err="1" smtClean="0">
                    <a:solidFill>
                      <a:srgbClr val="00B050"/>
                    </a:solidFill>
                  </a:rPr>
                  <a:t>Principal</a:t>
                </a:r>
                <a:r>
                  <a:rPr lang="nl-BE" sz="2800" b="1" u="sng" dirty="0" smtClean="0">
                    <a:solidFill>
                      <a:srgbClr val="00B050"/>
                    </a:solidFill>
                  </a:rPr>
                  <a:t> Component Analysis</a:t>
                </a:r>
                <a:r>
                  <a:rPr lang="nl-BE" sz="2800" dirty="0" smtClean="0"/>
                  <a:t>: Variaties op </a:t>
                </a:r>
                <a:br>
                  <a:rPr lang="nl-BE" sz="2800" dirty="0" smtClean="0"/>
                </a:br>
                <a:r>
                  <a:rPr lang="nl-BE" sz="2800" dirty="0" smtClean="0"/>
                  <a:t>modeltand 3 in de model-coördinatenruimte 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/>
                      </a:rPr>
                      <m:t>(</m:t>
                    </m:r>
                    <m:r>
                      <a:rPr lang="nl-BE" sz="2800" i="1" dirty="0" err="1" smtClean="0">
                        <a:latin typeface="Cambria Math"/>
                      </a:rPr>
                      <m:t>𝑥</m:t>
                    </m:r>
                    <m:r>
                      <a:rPr lang="nl-BE" sz="2800" i="1" dirty="0" err="1" smtClean="0">
                        <a:latin typeface="Cambria Math"/>
                      </a:rPr>
                      <m:t>’,</m:t>
                    </m:r>
                    <m:r>
                      <a:rPr lang="nl-BE" sz="2800" i="1" dirty="0" err="1" smtClean="0">
                        <a:latin typeface="Cambria Math"/>
                      </a:rPr>
                      <m:t>𝑦</m:t>
                    </m:r>
                    <m:r>
                      <a:rPr lang="nl-BE" sz="2800" i="1" dirty="0" smtClean="0">
                        <a:latin typeface="Cambria Math"/>
                      </a:rPr>
                      <m:t>’)</m:t>
                    </m:r>
                  </m:oMath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b="-63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ep 2"/>
          <p:cNvGrpSpPr/>
          <p:nvPr/>
        </p:nvGrpSpPr>
        <p:grpSpPr>
          <a:xfrm>
            <a:off x="7800447" y="147989"/>
            <a:ext cx="1109664" cy="1106311"/>
            <a:chOff x="7877891" y="-12925"/>
            <a:chExt cx="1109664" cy="1106311"/>
          </a:xfrm>
        </p:grpSpPr>
        <p:cxnSp>
          <p:nvCxnSpPr>
            <p:cNvPr id="4" name="Rechte verbindingslijn met pijl 3"/>
            <p:cNvCxnSpPr/>
            <p:nvPr/>
          </p:nvCxnSpPr>
          <p:spPr>
            <a:xfrm>
              <a:off x="8037604" y="332656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Rechte verbindingslijn met pijl 4"/>
            <p:cNvCxnSpPr/>
            <p:nvPr/>
          </p:nvCxnSpPr>
          <p:spPr>
            <a:xfrm>
              <a:off x="8037604" y="345434"/>
              <a:ext cx="6388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vak 5"/>
                <p:cNvSpPr txBox="1"/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i="1" dirty="0" smtClean="0">
                            <a:latin typeface="Cambria Math"/>
                          </a:rPr>
                          <m:t>𝑦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6" name="Tekstvak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17308" b="-4918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kstvak 6"/>
                <p:cNvSpPr txBox="1"/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7" name="Tekstvak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5094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kstvak 7"/>
                <p:cNvSpPr txBox="1"/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(0,0)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8" name="Tekstvak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769" r="-121154" b="-1147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Afbeelding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34" y="1341635"/>
            <a:ext cx="4579119" cy="130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055" y="1329306"/>
            <a:ext cx="4572002" cy="1305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fbeelding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314" y="2751856"/>
            <a:ext cx="4564881" cy="130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10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2" y="2808787"/>
            <a:ext cx="4579119" cy="1307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853" y="4253987"/>
            <a:ext cx="4557541" cy="130126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hoek 14"/>
              <p:cNvSpPr/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nl-BE" sz="1400" i="1" dirty="0" smtClean="0"/>
                  <a:t>Het effect van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−3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 −2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,−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,0,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</m:oMath>
                </a14:m>
                <a:r>
                  <a:rPr lang="nl-BE" sz="1400" i="1" dirty="0"/>
                  <a:t> (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±3</m:t>
                    </m:r>
                  </m:oMath>
                </a14:m>
                <a:r>
                  <a:rPr lang="nl-BE" sz="1400" i="1" dirty="0"/>
                  <a:t> standaard deviaties) </a:t>
                </a:r>
                <a:r>
                  <a:rPr lang="nl-BE" sz="1400" i="1" dirty="0" smtClean="0"/>
                  <a:t>afwijkingen </a:t>
                </a:r>
                <a:r>
                  <a:rPr lang="nl-BE" sz="1400" i="1" dirty="0"/>
                  <a:t>ten opzichte van het gemiddelde model voor de </a:t>
                </a:r>
                <a:r>
                  <a:rPr lang="nl-BE" sz="1400" i="1" dirty="0" smtClean="0"/>
                  <a:t>3</a:t>
                </a:r>
                <a:r>
                  <a:rPr lang="nl-BE" sz="1400" i="1" baseline="30000" dirty="0" smtClean="0"/>
                  <a:t>e</a:t>
                </a:r>
                <a:r>
                  <a:rPr lang="nl-BE" sz="1400" i="1" dirty="0" smtClean="0"/>
                  <a:t> tand </a:t>
                </a:r>
                <a:r>
                  <a:rPr lang="nl-BE" sz="1400" i="1" dirty="0"/>
                  <a:t>in de model-coördinatenruimte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14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nl-BE" sz="140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’, 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𝑦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</m:t>
                        </m:r>
                      </m:e>
                    </m:d>
                    <m:r>
                      <a:rPr lang="nl-BE" sz="1400" b="0" i="1" dirty="0" smtClean="0">
                        <a:latin typeface="Cambria Math"/>
                      </a:rPr>
                      <m:t>. </m:t>
                    </m:r>
                  </m:oMath>
                </a14:m>
                <a:r>
                  <a:rPr lang="nl-BE" sz="1400" i="1" dirty="0" smtClean="0"/>
                  <a:t>Hierbij </a:t>
                </a:r>
                <a:r>
                  <a:rPr lang="nl-BE" sz="1400" i="1" dirty="0"/>
                  <a:t>zijn deze vormfactors in beschouwing genomen die minstens 98% van de variantie van de landmarkposities van de 14 </a:t>
                </a:r>
                <a:r>
                  <a:rPr lang="nl-BE" sz="1400" i="1" dirty="0" err="1"/>
                  <a:t>trainingsamples</a:t>
                </a:r>
                <a:r>
                  <a:rPr lang="nl-BE" sz="1400" i="1" dirty="0"/>
                  <a:t> t.o.v. het gemiddelde model verklaren.</a:t>
                </a:r>
                <a:endParaRPr lang="nl-BE" sz="1400" dirty="0"/>
              </a:p>
            </p:txBody>
          </p:sp>
        </mc:Choice>
        <mc:Fallback xmlns="">
          <p:sp>
            <p:nvSpPr>
              <p:cNvPr id="15" name="Rechthoe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  <a:blipFill rotWithShape="1">
                <a:blip r:embed="rId11"/>
                <a:stretch>
                  <a:fillRect l="-367" r="-367" b="-346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086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el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pPr algn="l"/>
                <a:r>
                  <a:rPr lang="nl-BE" sz="2800" b="1" u="sng" dirty="0" err="1" smtClean="0">
                    <a:solidFill>
                      <a:srgbClr val="00B050"/>
                    </a:solidFill>
                  </a:rPr>
                  <a:t>Principal</a:t>
                </a:r>
                <a:r>
                  <a:rPr lang="nl-BE" sz="2800" b="1" u="sng" dirty="0" smtClean="0">
                    <a:solidFill>
                      <a:srgbClr val="00B050"/>
                    </a:solidFill>
                  </a:rPr>
                  <a:t> Component Analysis</a:t>
                </a:r>
                <a:r>
                  <a:rPr lang="nl-BE" sz="2800" dirty="0" smtClean="0"/>
                  <a:t>: Variaties op </a:t>
                </a:r>
                <a:br>
                  <a:rPr lang="nl-BE" sz="2800" dirty="0" smtClean="0"/>
                </a:br>
                <a:r>
                  <a:rPr lang="nl-BE" sz="2800" dirty="0" smtClean="0"/>
                  <a:t>modeltand 4 in de model-coördinatenruimte </a:t>
                </a:r>
                <a14:m>
                  <m:oMath xmlns:m="http://schemas.openxmlformats.org/officeDocument/2006/math">
                    <m:r>
                      <a:rPr lang="nl-BE" sz="2800" i="1" dirty="0" smtClean="0">
                        <a:latin typeface="Cambria Math"/>
                      </a:rPr>
                      <m:t>(</m:t>
                    </m:r>
                    <m:r>
                      <a:rPr lang="nl-BE" sz="2800" i="1" dirty="0" err="1" smtClean="0">
                        <a:latin typeface="Cambria Math"/>
                      </a:rPr>
                      <m:t>𝑥</m:t>
                    </m:r>
                    <m:r>
                      <a:rPr lang="nl-BE" sz="2800" i="1" dirty="0" err="1" smtClean="0">
                        <a:latin typeface="Cambria Math"/>
                      </a:rPr>
                      <m:t>’,</m:t>
                    </m:r>
                    <m:r>
                      <a:rPr lang="nl-BE" sz="2800" i="1" dirty="0" err="1" smtClean="0">
                        <a:latin typeface="Cambria Math"/>
                      </a:rPr>
                      <m:t>𝑦</m:t>
                    </m:r>
                    <m:r>
                      <a:rPr lang="nl-BE" sz="2800" i="1" dirty="0" smtClean="0">
                        <a:latin typeface="Cambria Math"/>
                      </a:rPr>
                      <m:t>’)</m:t>
                    </m:r>
                  </m:oMath>
                </a14:m>
                <a:endParaRPr lang="nl-BE" sz="2800" dirty="0"/>
              </a:p>
            </p:txBody>
          </p:sp>
        </mc:Choice>
        <mc:Fallback xmlns="">
          <p:sp>
            <p:nvSpPr>
              <p:cNvPr id="2" name="Titel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1481" b="-638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ep 2"/>
          <p:cNvGrpSpPr/>
          <p:nvPr/>
        </p:nvGrpSpPr>
        <p:grpSpPr>
          <a:xfrm>
            <a:off x="7800447" y="147989"/>
            <a:ext cx="1109664" cy="1106311"/>
            <a:chOff x="7877891" y="-12925"/>
            <a:chExt cx="1109664" cy="1106311"/>
          </a:xfrm>
        </p:grpSpPr>
        <p:cxnSp>
          <p:nvCxnSpPr>
            <p:cNvPr id="4" name="Rechte verbindingslijn met pijl 3"/>
            <p:cNvCxnSpPr/>
            <p:nvPr/>
          </p:nvCxnSpPr>
          <p:spPr>
            <a:xfrm>
              <a:off x="8037604" y="332656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Rechte verbindingslijn met pijl 4"/>
            <p:cNvCxnSpPr/>
            <p:nvPr/>
          </p:nvCxnSpPr>
          <p:spPr>
            <a:xfrm>
              <a:off x="8037604" y="345434"/>
              <a:ext cx="6388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kstvak 5"/>
                <p:cNvSpPr txBox="1"/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i="1" dirty="0" smtClean="0">
                            <a:latin typeface="Cambria Math"/>
                          </a:rPr>
                          <m:t>𝑦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6" name="Tekstvak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1901" y="724054"/>
                  <a:ext cx="319426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r="-17308" b="-4918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kstvak 6"/>
                <p:cNvSpPr txBox="1"/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b="0" i="1" dirty="0" smtClean="0">
                            <a:latin typeface="Cambria Math"/>
                          </a:rPr>
                          <m:t>′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7" name="Tekstvak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8129" y="160768"/>
                  <a:ext cx="319426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r="-15094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kstvak 7"/>
                <p:cNvSpPr txBox="1"/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nl-BE" b="0" i="1" dirty="0" smtClean="0">
                            <a:latin typeface="Cambria Math"/>
                          </a:rPr>
                          <m:t>(0,0)</m:t>
                        </m:r>
                      </m:oMath>
                    </m:oMathPara>
                  </a14:m>
                  <a:endParaRPr lang="nl-BE" dirty="0"/>
                </a:p>
              </p:txBody>
            </p:sp>
          </mc:Choice>
          <mc:Fallback xmlns="">
            <p:sp>
              <p:nvSpPr>
                <p:cNvPr id="8" name="Tekstvak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7891" y="-12925"/>
                  <a:ext cx="319426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5769" r="-121154" b="-11475"/>
                  </a:stretch>
                </a:blipFill>
              </p:spPr>
              <p:txBody>
                <a:bodyPr/>
                <a:lstStyle/>
                <a:p>
                  <a:r>
                    <a:rPr lang="nl-B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Afbeelding 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634" y="1329124"/>
            <a:ext cx="4579119" cy="133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4055" y="1316815"/>
            <a:ext cx="4572002" cy="133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Afbeelding 1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18314" y="2739383"/>
            <a:ext cx="4564881" cy="1328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Afbeelding 10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22" y="2796276"/>
            <a:ext cx="4579119" cy="133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2853" y="4241535"/>
            <a:ext cx="4557541" cy="132616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hthoek 14"/>
              <p:cNvSpPr/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nl-BE" sz="1400" i="1" dirty="0" smtClean="0"/>
                  <a:t>Het effect van 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−3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 −2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,−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,0,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,2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  <m:r>
                      <a:rPr lang="nl-BE" sz="1400" i="1">
                        <a:latin typeface="Cambria Math"/>
                      </a:rPr>
                      <m:t>,3</m:t>
                    </m:r>
                    <m:rad>
                      <m:radPr>
                        <m:degHide m:val="on"/>
                        <m:ctrlPr>
                          <a:rPr lang="nl-BE" sz="1400" i="1">
                            <a:latin typeface="Cambria Math"/>
                          </a:rPr>
                        </m:ctrlPr>
                      </m:radPr>
                      <m:deg/>
                      <m:e>
                        <m:r>
                          <a:rPr lang="nl-BE" sz="1400" i="1">
                            <a:latin typeface="Cambria Math"/>
                          </a:rPr>
                          <m:t>𝜆</m:t>
                        </m:r>
                      </m:e>
                    </m:rad>
                  </m:oMath>
                </a14:m>
                <a:r>
                  <a:rPr lang="nl-BE" sz="1400" i="1" dirty="0"/>
                  <a:t> (</a:t>
                </a:r>
                <a14:m>
                  <m:oMath xmlns:m="http://schemas.openxmlformats.org/officeDocument/2006/math">
                    <m:r>
                      <a:rPr lang="nl-BE" sz="1400" i="1">
                        <a:latin typeface="Cambria Math"/>
                      </a:rPr>
                      <m:t>±3</m:t>
                    </m:r>
                  </m:oMath>
                </a14:m>
                <a:r>
                  <a:rPr lang="nl-BE" sz="1400" i="1" dirty="0"/>
                  <a:t> standaard deviaties) </a:t>
                </a:r>
                <a:r>
                  <a:rPr lang="nl-BE" sz="1400" i="1" dirty="0" smtClean="0"/>
                  <a:t>afwijkingen </a:t>
                </a:r>
                <a:r>
                  <a:rPr lang="nl-BE" sz="1400" i="1" dirty="0"/>
                  <a:t>ten opzichte van het gemiddelde model voor de </a:t>
                </a:r>
                <a:r>
                  <a:rPr lang="nl-BE" sz="1400" i="1" dirty="0" smtClean="0"/>
                  <a:t>4</a:t>
                </a:r>
                <a:r>
                  <a:rPr lang="nl-BE" sz="1400" i="1" baseline="30000" dirty="0" smtClean="0"/>
                  <a:t>e</a:t>
                </a:r>
                <a:r>
                  <a:rPr lang="nl-BE" sz="1400" i="1" dirty="0" smtClean="0"/>
                  <a:t> tand </a:t>
                </a:r>
                <a:r>
                  <a:rPr lang="nl-BE" sz="1400" i="1" dirty="0"/>
                  <a:t>in de model-coördinatenruimte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nl-BE" sz="1400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nl-BE" sz="1400" i="1" dirty="0" smtClean="0">
                            <a:latin typeface="Cambria Math"/>
                          </a:rPr>
                          <m:t>𝑥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’, 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𝑦</m:t>
                        </m:r>
                        <m:r>
                          <a:rPr lang="nl-BE" sz="1400" i="1" dirty="0" smtClean="0">
                            <a:latin typeface="Cambria Math"/>
                          </a:rPr>
                          <m:t>’</m:t>
                        </m:r>
                      </m:e>
                    </m:d>
                    <m:r>
                      <a:rPr lang="nl-BE" sz="1400" b="0" i="1" dirty="0" smtClean="0">
                        <a:latin typeface="Cambria Math"/>
                      </a:rPr>
                      <m:t>. </m:t>
                    </m:r>
                  </m:oMath>
                </a14:m>
                <a:r>
                  <a:rPr lang="nl-BE" sz="1400" i="1" dirty="0" smtClean="0"/>
                  <a:t>Hierbij </a:t>
                </a:r>
                <a:r>
                  <a:rPr lang="nl-BE" sz="1400" i="1" dirty="0"/>
                  <a:t>zijn deze vormfactors in beschouwing genomen die minstens 98% van de variantie van de landmarkposities van de 14 </a:t>
                </a:r>
                <a:r>
                  <a:rPr lang="nl-BE" sz="1400" i="1" dirty="0" err="1"/>
                  <a:t>trainingsamples</a:t>
                </a:r>
                <a:r>
                  <a:rPr lang="nl-BE" sz="1400" i="1" dirty="0"/>
                  <a:t> t.o.v. het gemiddelde model verklaren.</a:t>
                </a:r>
                <a:endParaRPr lang="nl-BE" sz="1400" dirty="0"/>
              </a:p>
            </p:txBody>
          </p:sp>
        </mc:Choice>
        <mc:Fallback xmlns="">
          <p:sp>
            <p:nvSpPr>
              <p:cNvPr id="15" name="Rechthoek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4646" y="5531918"/>
                <a:ext cx="4989353" cy="1407437"/>
              </a:xfrm>
              <a:prstGeom prst="rect">
                <a:avLst/>
              </a:prstGeom>
              <a:blipFill rotWithShape="1">
                <a:blip r:embed="rId11"/>
                <a:stretch>
                  <a:fillRect l="-367" r="-367" b="-3463"/>
                </a:stretch>
              </a:blipFill>
            </p:spPr>
            <p:txBody>
              <a:bodyPr/>
              <a:lstStyle/>
              <a:p>
                <a:r>
                  <a:rPr lang="nl-B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97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1466</Words>
  <Application>Microsoft Office PowerPoint</Application>
  <PresentationFormat>Diavoorstelling (4:3)</PresentationFormat>
  <Paragraphs>142</Paragraphs>
  <Slides>40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40</vt:i4>
      </vt:variant>
    </vt:vector>
  </HeadingPairs>
  <TitlesOfParts>
    <vt:vector size="41" baseType="lpstr">
      <vt:lpstr>Kantoorthema</vt:lpstr>
      <vt:lpstr>Snijtand Segmentatie Computer Vision [H02K5a]: Finaal Project</vt:lpstr>
      <vt:lpstr>Gegeven: Trainingsamples (1-10) in de afbeelding-coördinatenruimte (x, y) </vt:lpstr>
      <vt:lpstr>Gegeven: Trainingsamples (11-14) in de afbeelding-coördinatenruimte (x, y) </vt:lpstr>
      <vt:lpstr>Procrustes Analyse: Modeltanden (1-8) in de model-coördinatenruimte (x’,y’)</vt:lpstr>
      <vt:lpstr>Principal Component Analysis:</vt:lpstr>
      <vt:lpstr>Principal Component Analysis: Variaties op  modeltand 1 in de model-coördinatenruimte (x’,y’)</vt:lpstr>
      <vt:lpstr>Principal Component Analysis: Variaties op  modeltand 2 in de model-coördinatenruimte (x’,y’)</vt:lpstr>
      <vt:lpstr>Principal Component Analysis: Variaties op  modeltand 3 in de model-coördinatenruimte (x’,y’)</vt:lpstr>
      <vt:lpstr>Principal Component Analysis: Variaties op  modeltand 4 in de model-coördinatenruimte (x’,y’)</vt:lpstr>
      <vt:lpstr>Principal Component Analysis: Variaties op  modeltand 5 in de model-coördinatenruimte (x’,y’)</vt:lpstr>
      <vt:lpstr>Principal Component Analysis: Variaties op  modeltand 6 in de model-coördinatenruimte (x’,y’)</vt:lpstr>
      <vt:lpstr>Principal Component Analysis: Variaties op  modeltand 7 in de model-coördinatenruimte (x’,y’)</vt:lpstr>
      <vt:lpstr>Principal Component Analysis: Variaties op  modeltand 8 in de model-coördinatenruimte (x’,y’)</vt:lpstr>
      <vt:lpstr>Preprocessen: Croppen -&gt; Denoisen</vt:lpstr>
      <vt:lpstr>Preprocessen: Croppen -&gt; Denoisen -&gt; Histogram Equalization </vt:lpstr>
      <vt:lpstr>Preprocessen: Croppen -&gt; Denoisen -&gt; (Linear) Contrast Stretching</vt:lpstr>
      <vt:lpstr>Fitting: Constructie van de fitting functies</vt:lpstr>
      <vt:lpstr>Fitting: Constructie van de fitting functies</vt:lpstr>
      <vt:lpstr>Fitting: Referentie vs Normaal vs Normaal + Tangent</vt:lpstr>
      <vt:lpstr>Fitting: Referentie vs Normaal vs Normaal + Tangent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Volledige run</vt:lpstr>
      <vt:lpstr>Multi-Resolutie: Automatische initialisatie (Mean)</vt:lpstr>
      <vt:lpstr>Multi-Resolutie: Automatische initialisatie (Classifiers)</vt:lpstr>
      <vt:lpstr>Multi-Resolutie: Automatische initialisatie (@pre BBox)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Matthias</dc:creator>
  <cp:lastModifiedBy>Matthias</cp:lastModifiedBy>
  <cp:revision>14</cp:revision>
  <dcterms:created xsi:type="dcterms:W3CDTF">2014-06-20T13:19:24Z</dcterms:created>
  <dcterms:modified xsi:type="dcterms:W3CDTF">2014-06-22T14:52:38Z</dcterms:modified>
</cp:coreProperties>
</file>